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3.xml" ContentType="application/vnd.openxmlformats-officedocument.presentationml.tags+xml"/>
  <Override PartName="/ppt/notesSlides/notesSlide1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3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1.xml" ContentType="application/vnd.openxmlformats-officedocument.presentationml.notesSlide+xml"/>
  <Override PartName="/ppt/tags/tag52.xml" ContentType="application/vnd.openxmlformats-officedocument.presentationml.tags+xml"/>
  <Override PartName="/ppt/notesSlides/notesSlide32.xml" ContentType="application/vnd.openxmlformats-officedocument.presentationml.notesSlide+xml"/>
  <Override PartName="/ppt/tags/tag53.xml" ContentType="application/vnd.openxmlformats-officedocument.presentationml.tags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169"/>
  </p:notesMasterIdLst>
  <p:handoutMasterIdLst>
    <p:handoutMasterId r:id="rId170"/>
  </p:handoutMasterIdLst>
  <p:sldIdLst>
    <p:sldId id="2141" r:id="rId2"/>
    <p:sldId id="2254" r:id="rId3"/>
    <p:sldId id="2164" r:id="rId4"/>
    <p:sldId id="2143" r:id="rId5"/>
    <p:sldId id="2216" r:id="rId6"/>
    <p:sldId id="1995" r:id="rId7"/>
    <p:sldId id="2144" r:id="rId8"/>
    <p:sldId id="2244" r:id="rId9"/>
    <p:sldId id="1990" r:id="rId10"/>
    <p:sldId id="1991" r:id="rId11"/>
    <p:sldId id="1992" r:id="rId12"/>
    <p:sldId id="1994" r:id="rId13"/>
    <p:sldId id="1744" r:id="rId14"/>
    <p:sldId id="2070" r:id="rId15"/>
    <p:sldId id="1746" r:id="rId16"/>
    <p:sldId id="1764" r:id="rId17"/>
    <p:sldId id="1767" r:id="rId18"/>
    <p:sldId id="1771" r:id="rId19"/>
    <p:sldId id="1777" r:id="rId20"/>
    <p:sldId id="2145" r:id="rId21"/>
    <p:sldId id="2146" r:id="rId22"/>
    <p:sldId id="1977" r:id="rId23"/>
    <p:sldId id="1981" r:id="rId24"/>
    <p:sldId id="2133" r:id="rId25"/>
    <p:sldId id="2134" r:id="rId26"/>
    <p:sldId id="2136" r:id="rId27"/>
    <p:sldId id="2137" r:id="rId28"/>
    <p:sldId id="2138" r:id="rId29"/>
    <p:sldId id="2139" r:id="rId30"/>
    <p:sldId id="2148" r:id="rId31"/>
    <p:sldId id="2165" r:id="rId32"/>
    <p:sldId id="2174" r:id="rId33"/>
    <p:sldId id="2166" r:id="rId34"/>
    <p:sldId id="2167" r:id="rId35"/>
    <p:sldId id="2084" r:id="rId36"/>
    <p:sldId id="2085" r:id="rId37"/>
    <p:sldId id="2086" r:id="rId38"/>
    <p:sldId id="2087" r:id="rId39"/>
    <p:sldId id="2088" r:id="rId40"/>
    <p:sldId id="2089" r:id="rId41"/>
    <p:sldId id="2168" r:id="rId42"/>
    <p:sldId id="2169" r:id="rId43"/>
    <p:sldId id="2170" r:id="rId44"/>
    <p:sldId id="2171" r:id="rId45"/>
    <p:sldId id="2172" r:id="rId46"/>
    <p:sldId id="2095" r:id="rId47"/>
    <p:sldId id="2096" r:id="rId48"/>
    <p:sldId id="2097" r:id="rId49"/>
    <p:sldId id="2098" r:id="rId50"/>
    <p:sldId id="2099" r:id="rId51"/>
    <p:sldId id="2100" r:id="rId52"/>
    <p:sldId id="2101" r:id="rId53"/>
    <p:sldId id="2179" r:id="rId54"/>
    <p:sldId id="2175" r:id="rId55"/>
    <p:sldId id="2103" r:id="rId56"/>
    <p:sldId id="2104" r:id="rId57"/>
    <p:sldId id="2105" r:id="rId58"/>
    <p:sldId id="2106" r:id="rId59"/>
    <p:sldId id="2107" r:id="rId60"/>
    <p:sldId id="2108" r:id="rId61"/>
    <p:sldId id="2109" r:id="rId62"/>
    <p:sldId id="2110" r:id="rId63"/>
    <p:sldId id="2111" r:id="rId64"/>
    <p:sldId id="2112" r:id="rId65"/>
    <p:sldId id="2173" r:id="rId66"/>
    <p:sldId id="2150" r:id="rId67"/>
    <p:sldId id="2006" r:id="rId68"/>
    <p:sldId id="2007" r:id="rId69"/>
    <p:sldId id="2008" r:id="rId70"/>
    <p:sldId id="2009" r:id="rId71"/>
    <p:sldId id="2010" r:id="rId72"/>
    <p:sldId id="2011" r:id="rId73"/>
    <p:sldId id="2012" r:id="rId74"/>
    <p:sldId id="2013" r:id="rId75"/>
    <p:sldId id="2014" r:id="rId76"/>
    <p:sldId id="2015" r:id="rId77"/>
    <p:sldId id="2016" r:id="rId78"/>
    <p:sldId id="2018" r:id="rId79"/>
    <p:sldId id="2241" r:id="rId80"/>
    <p:sldId id="2152" r:id="rId81"/>
    <p:sldId id="2206" r:id="rId82"/>
    <p:sldId id="2207" r:id="rId83"/>
    <p:sldId id="2208" r:id="rId84"/>
    <p:sldId id="2215" r:id="rId85"/>
    <p:sldId id="2247" r:id="rId86"/>
    <p:sldId id="2248" r:id="rId87"/>
    <p:sldId id="2249" r:id="rId88"/>
    <p:sldId id="2250" r:id="rId89"/>
    <p:sldId id="2251" r:id="rId90"/>
    <p:sldId id="2252" r:id="rId91"/>
    <p:sldId id="2253" r:id="rId92"/>
    <p:sldId id="2024" r:id="rId93"/>
    <p:sldId id="2078" r:id="rId94"/>
    <p:sldId id="2176" r:id="rId95"/>
    <p:sldId id="2209" r:id="rId96"/>
    <p:sldId id="2154" r:id="rId97"/>
    <p:sldId id="2071" r:id="rId98"/>
    <p:sldId id="1804" r:id="rId99"/>
    <p:sldId id="1805" r:id="rId100"/>
    <p:sldId id="2155" r:id="rId101"/>
    <p:sldId id="1996" r:id="rId102"/>
    <p:sldId id="1997" r:id="rId103"/>
    <p:sldId id="1998" r:id="rId104"/>
    <p:sldId id="1823" r:id="rId105"/>
    <p:sldId id="1999" r:id="rId106"/>
    <p:sldId id="2000" r:id="rId107"/>
    <p:sldId id="1834" r:id="rId108"/>
    <p:sldId id="1835" r:id="rId109"/>
    <p:sldId id="1836" r:id="rId110"/>
    <p:sldId id="2156" r:id="rId111"/>
    <p:sldId id="2218" r:id="rId112"/>
    <p:sldId id="2056" r:id="rId113"/>
    <p:sldId id="2057" r:id="rId114"/>
    <p:sldId id="2058" r:id="rId115"/>
    <p:sldId id="2060" r:id="rId116"/>
    <p:sldId id="2059" r:id="rId117"/>
    <p:sldId id="2217" r:id="rId118"/>
    <p:sldId id="2061" r:id="rId119"/>
    <p:sldId id="2023" r:id="rId120"/>
    <p:sldId id="2076" r:id="rId121"/>
    <p:sldId id="2177" r:id="rId122"/>
    <p:sldId id="2210" r:id="rId123"/>
    <p:sldId id="1933" r:id="rId124"/>
    <p:sldId id="1959" r:id="rId125"/>
    <p:sldId id="1934" r:id="rId126"/>
    <p:sldId id="2159" r:id="rId127"/>
    <p:sldId id="2062" r:id="rId128"/>
    <p:sldId id="2064" r:id="rId129"/>
    <p:sldId id="2065" r:id="rId130"/>
    <p:sldId id="2067" r:id="rId131"/>
    <p:sldId id="2066" r:id="rId132"/>
    <p:sldId id="2219" r:id="rId133"/>
    <p:sldId id="2068" r:id="rId134"/>
    <p:sldId id="2180" r:id="rId135"/>
    <p:sldId id="2077" r:id="rId136"/>
    <p:sldId id="2183" r:id="rId137"/>
    <p:sldId id="2213" r:id="rId138"/>
    <p:sldId id="2240" r:id="rId139"/>
    <p:sldId id="2239" r:id="rId140"/>
    <p:sldId id="2242" r:id="rId141"/>
    <p:sldId id="2243" r:id="rId142"/>
    <p:sldId id="2245" r:id="rId143"/>
    <p:sldId id="2246" r:id="rId144"/>
    <p:sldId id="2220" r:id="rId145"/>
    <p:sldId id="2221" r:id="rId146"/>
    <p:sldId id="2222" r:id="rId147"/>
    <p:sldId id="2223" r:id="rId148"/>
    <p:sldId id="2224" r:id="rId149"/>
    <p:sldId id="2225" r:id="rId150"/>
    <p:sldId id="2226" r:id="rId151"/>
    <p:sldId id="2227" r:id="rId152"/>
    <p:sldId id="2228" r:id="rId153"/>
    <p:sldId id="2193" r:id="rId154"/>
    <p:sldId id="2229" r:id="rId155"/>
    <p:sldId id="2230" r:id="rId156"/>
    <p:sldId id="2231" r:id="rId157"/>
    <p:sldId id="2232" r:id="rId158"/>
    <p:sldId id="2233" r:id="rId159"/>
    <p:sldId id="2234" r:id="rId160"/>
    <p:sldId id="2199" r:id="rId161"/>
    <p:sldId id="2200" r:id="rId162"/>
    <p:sldId id="2201" r:id="rId163"/>
    <p:sldId id="2202" r:id="rId164"/>
    <p:sldId id="2235" r:id="rId165"/>
    <p:sldId id="2203" r:id="rId166"/>
    <p:sldId id="2236" r:id="rId167"/>
    <p:sldId id="2182" r:id="rId168"/>
  </p:sldIdLst>
  <p:sldSz cx="9144000" cy="6858000" type="screen4x3"/>
  <p:notesSz cx="7099300" cy="10234613"/>
  <p:custDataLst>
    <p:tags r:id="rId171"/>
  </p:custDataLst>
  <p:defaultTextStyle>
    <a:defPPr>
      <a:defRPr lang="ja-JP"/>
    </a:defPPr>
    <a:lvl1pPr algn="ctr" rtl="0" fontAlgn="base">
      <a:spcBef>
        <a:spcPct val="0"/>
      </a:spcBef>
      <a:spcAft>
        <a:spcPct val="0"/>
      </a:spcAft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>
          <p15:clr>
            <a:srgbClr val="A4A3A4"/>
          </p15:clr>
        </p15:guide>
        <p15:guide id="2" pos="12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CC3300"/>
    <a:srgbClr val="990000"/>
    <a:srgbClr val="990033"/>
    <a:srgbClr val="FF9900"/>
    <a:srgbClr val="99FFCC"/>
    <a:srgbClr val="14663B"/>
    <a:srgbClr val="097542"/>
    <a:srgbClr val="000099"/>
    <a:srgbClr val="0858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12" autoAdjust="0"/>
    <p:restoredTop sz="76753" autoAdjust="0"/>
  </p:normalViewPr>
  <p:slideViewPr>
    <p:cSldViewPr>
      <p:cViewPr varScale="1">
        <p:scale>
          <a:sx n="52" d="100"/>
          <a:sy n="52" d="100"/>
        </p:scale>
        <p:origin x="2028" y="66"/>
      </p:cViewPr>
      <p:guideLst>
        <p:guide orient="horz" pos="2112"/>
        <p:guide pos="1248"/>
      </p:guideLst>
    </p:cSldViewPr>
  </p:slideViewPr>
  <p:outlineViewPr>
    <p:cViewPr>
      <p:scale>
        <a:sx n="33" d="100"/>
        <a:sy n="33" d="100"/>
      </p:scale>
      <p:origin x="48" y="70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3930" y="96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tableStyles" Target="tableStyles.xml"/><Relationship Id="rId170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tags" Target="tags/tag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4C96ED-BAD3-46F3-95D2-440E38F15177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id-ID"/>
        </a:p>
      </dgm:t>
    </dgm:pt>
    <dgm:pt modelId="{E8A5C7EF-0A9E-42DE-A83C-3C9C831E03BE}">
      <dgm:prSet phldrT="[Text]" custT="1"/>
      <dgm:spPr/>
      <dgm:t>
        <a:bodyPr/>
        <a:lstStyle/>
        <a:p>
          <a:r>
            <a:rPr lang="en-US" sz="3600" b="0" dirty="0"/>
            <a:t>1. </a:t>
          </a:r>
          <a:r>
            <a:rPr lang="id-ID" sz="3600" b="0" dirty="0" err="1"/>
            <a:t>Introduction</a:t>
          </a:r>
          <a:endParaRPr lang="id-ID" sz="3600" b="0" dirty="0"/>
        </a:p>
      </dgm:t>
    </dgm:pt>
    <dgm:pt modelId="{8F91E072-D972-4094-8F08-F1EDAD19D4F8}" type="parTrans" cxnId="{DB5FDBC7-6985-47AB-B116-0C76DD7A6A3F}">
      <dgm:prSet/>
      <dgm:spPr/>
      <dgm:t>
        <a:bodyPr/>
        <a:lstStyle/>
        <a:p>
          <a:endParaRPr lang="id-ID"/>
        </a:p>
      </dgm:t>
    </dgm:pt>
    <dgm:pt modelId="{003C4003-59C0-401F-BA1B-4A1CCAFFF152}" type="sibTrans" cxnId="{DB5FDBC7-6985-47AB-B116-0C76DD7A6A3F}">
      <dgm:prSet/>
      <dgm:spPr/>
      <dgm:t>
        <a:bodyPr/>
        <a:lstStyle/>
        <a:p>
          <a:endParaRPr lang="id-ID"/>
        </a:p>
      </dgm:t>
    </dgm:pt>
    <dgm:pt modelId="{498C9263-28CD-4964-A4AC-CFA8B751D00B}">
      <dgm:prSet custT="1"/>
      <dgm:spPr/>
      <dgm:t>
        <a:bodyPr/>
        <a:lstStyle/>
        <a:p>
          <a:r>
            <a:rPr lang="en-US" sz="3600" b="0" dirty="0">
              <a:solidFill>
                <a:schemeClr val="tx1"/>
              </a:solidFill>
            </a:rPr>
            <a:t>2. </a:t>
          </a:r>
          <a:r>
            <a:rPr lang="id-ID" sz="3600" b="0" dirty="0">
              <a:solidFill>
                <a:schemeClr val="tx1"/>
              </a:solidFill>
            </a:rPr>
            <a:t>Project </a:t>
          </a:r>
          <a:r>
            <a:rPr lang="id-ID" sz="3600" b="0" dirty="0" err="1">
              <a:solidFill>
                <a:schemeClr val="tx1"/>
              </a:solidFill>
            </a:rPr>
            <a:t>Planning</a:t>
          </a:r>
          <a:endParaRPr lang="id-ID" sz="3600" b="0" dirty="0">
            <a:solidFill>
              <a:schemeClr val="tx1"/>
            </a:solidFill>
          </a:endParaRPr>
        </a:p>
      </dgm:t>
    </dgm:pt>
    <dgm:pt modelId="{7B111050-0944-4E16-87CA-EDAA96665037}" type="parTrans" cxnId="{2B540405-6636-4251-8E5C-A3C2F9834A1F}">
      <dgm:prSet/>
      <dgm:spPr/>
      <dgm:t>
        <a:bodyPr/>
        <a:lstStyle/>
        <a:p>
          <a:endParaRPr lang="id-ID"/>
        </a:p>
      </dgm:t>
    </dgm:pt>
    <dgm:pt modelId="{FD1F0529-412F-4025-9672-F8C00CD4AC9D}" type="sibTrans" cxnId="{2B540405-6636-4251-8E5C-A3C2F9834A1F}">
      <dgm:prSet/>
      <dgm:spPr/>
      <dgm:t>
        <a:bodyPr/>
        <a:lstStyle/>
        <a:p>
          <a:endParaRPr lang="id-ID"/>
        </a:p>
      </dgm:t>
    </dgm:pt>
    <dgm:pt modelId="{E42ED0F2-6E04-49D6-909E-2161ABF92AEB}">
      <dgm:prSet custT="1"/>
      <dgm:spPr/>
      <dgm:t>
        <a:bodyPr/>
        <a:lstStyle/>
        <a:p>
          <a:r>
            <a:rPr lang="en-US" sz="3600" b="1" dirty="0"/>
            <a:t>3. </a:t>
          </a:r>
          <a:r>
            <a:rPr lang="id-ID" sz="3600" b="1" dirty="0"/>
            <a:t>System </a:t>
          </a:r>
          <a:r>
            <a:rPr lang="id-ID" sz="3600" b="1" dirty="0" err="1"/>
            <a:t>Analysis</a:t>
          </a:r>
          <a:endParaRPr lang="id-ID" sz="3600" b="1" dirty="0"/>
        </a:p>
      </dgm:t>
    </dgm:pt>
    <dgm:pt modelId="{06E8C833-E359-4BE2-9969-E263683D90C6}" type="parTrans" cxnId="{802F0D41-84C5-4FFD-9BC9-1A98C7C8818F}">
      <dgm:prSet/>
      <dgm:spPr/>
      <dgm:t>
        <a:bodyPr/>
        <a:lstStyle/>
        <a:p>
          <a:endParaRPr lang="id-ID"/>
        </a:p>
      </dgm:t>
    </dgm:pt>
    <dgm:pt modelId="{F1CE52A8-717E-44E4-A4DE-D234ED700016}" type="sibTrans" cxnId="{802F0D41-84C5-4FFD-9BC9-1A98C7C8818F}">
      <dgm:prSet/>
      <dgm:spPr/>
      <dgm:t>
        <a:bodyPr/>
        <a:lstStyle/>
        <a:p>
          <a:endParaRPr lang="id-ID"/>
        </a:p>
      </dgm:t>
    </dgm:pt>
    <dgm:pt modelId="{B596E1FC-5492-4693-944F-ECEA829C8A1F}">
      <dgm:prSet custT="1"/>
      <dgm:spPr/>
      <dgm:t>
        <a:bodyPr/>
        <a:lstStyle/>
        <a:p>
          <a:r>
            <a:rPr lang="en-US" sz="3600" b="0" dirty="0"/>
            <a:t>4. </a:t>
          </a:r>
          <a:r>
            <a:rPr lang="id-ID" sz="3600" b="0" dirty="0"/>
            <a:t>System </a:t>
          </a:r>
          <a:r>
            <a:rPr lang="id-ID" sz="3600" b="0" dirty="0" err="1"/>
            <a:t>Design</a:t>
          </a:r>
          <a:endParaRPr lang="id-ID" sz="3600" b="0" dirty="0"/>
        </a:p>
      </dgm:t>
    </dgm:pt>
    <dgm:pt modelId="{E3FE22D5-01CD-4B46-AC10-E21FCB0669B8}" type="parTrans" cxnId="{7558384D-4C27-4996-91E0-678B18905C54}">
      <dgm:prSet/>
      <dgm:spPr/>
      <dgm:t>
        <a:bodyPr/>
        <a:lstStyle/>
        <a:p>
          <a:endParaRPr lang="id-ID"/>
        </a:p>
      </dgm:t>
    </dgm:pt>
    <dgm:pt modelId="{5FDB08BC-C48B-4FA9-B833-3755940A0843}" type="sibTrans" cxnId="{7558384D-4C27-4996-91E0-678B18905C54}">
      <dgm:prSet/>
      <dgm:spPr/>
      <dgm:t>
        <a:bodyPr/>
        <a:lstStyle/>
        <a:p>
          <a:endParaRPr lang="id-ID"/>
        </a:p>
      </dgm:t>
    </dgm:pt>
    <dgm:pt modelId="{71821DB7-0807-4DCA-9119-CF1CC6834B6F}">
      <dgm:prSet custT="1"/>
      <dgm:spPr/>
      <dgm:t>
        <a:bodyPr/>
        <a:lstStyle/>
        <a:p>
          <a:r>
            <a:rPr lang="en-US" sz="3600" b="0" dirty="0"/>
            <a:t>5. </a:t>
          </a:r>
          <a:r>
            <a:rPr lang="id-ID" sz="3600" b="0" dirty="0"/>
            <a:t>System </a:t>
          </a:r>
          <a:r>
            <a:rPr lang="id-ID" sz="3600" b="0" dirty="0" err="1"/>
            <a:t>Implementatio</a:t>
          </a:r>
          <a:r>
            <a:rPr lang="en-US" sz="3600" b="0" dirty="0"/>
            <a:t>n</a:t>
          </a:r>
          <a:endParaRPr lang="id-ID" sz="3600" b="0" dirty="0"/>
        </a:p>
      </dgm:t>
    </dgm:pt>
    <dgm:pt modelId="{1D6AE76C-9300-44DD-BE65-672A3829ECE7}" type="parTrans" cxnId="{5B3409C7-4956-4C49-A5DB-2CF30EFA303A}">
      <dgm:prSet/>
      <dgm:spPr/>
      <dgm:t>
        <a:bodyPr/>
        <a:lstStyle/>
        <a:p>
          <a:endParaRPr lang="id-ID"/>
        </a:p>
      </dgm:t>
    </dgm:pt>
    <dgm:pt modelId="{84544E96-0D31-4D6C-A2B4-F92F0335F68A}" type="sibTrans" cxnId="{5B3409C7-4956-4C49-A5DB-2CF30EFA303A}">
      <dgm:prSet/>
      <dgm:spPr/>
      <dgm:t>
        <a:bodyPr/>
        <a:lstStyle/>
        <a:p>
          <a:endParaRPr lang="id-ID"/>
        </a:p>
      </dgm:t>
    </dgm:pt>
    <dgm:pt modelId="{2A527F5A-66C9-4C36-AE75-5837B13D2786}" type="pres">
      <dgm:prSet presAssocID="{374C96ED-BAD3-46F3-95D2-440E38F15177}" presName="Name0" presStyleCnt="0">
        <dgm:presLayoutVars>
          <dgm:chMax val="7"/>
          <dgm:chPref val="7"/>
          <dgm:dir/>
        </dgm:presLayoutVars>
      </dgm:prSet>
      <dgm:spPr/>
    </dgm:pt>
    <dgm:pt modelId="{F43A784C-4F6A-4513-A0B6-BEC1E56F7F02}" type="pres">
      <dgm:prSet presAssocID="{374C96ED-BAD3-46F3-95D2-440E38F15177}" presName="Name1" presStyleCnt="0"/>
      <dgm:spPr/>
    </dgm:pt>
    <dgm:pt modelId="{523DDA46-6875-484F-B99B-49ABAB93EF7B}" type="pres">
      <dgm:prSet presAssocID="{374C96ED-BAD3-46F3-95D2-440E38F15177}" presName="cycle" presStyleCnt="0"/>
      <dgm:spPr/>
    </dgm:pt>
    <dgm:pt modelId="{BEE169C3-FC3B-4ED0-BB66-CC1BF82B1333}" type="pres">
      <dgm:prSet presAssocID="{374C96ED-BAD3-46F3-95D2-440E38F15177}" presName="srcNode" presStyleLbl="node1" presStyleIdx="0" presStyleCnt="5"/>
      <dgm:spPr/>
    </dgm:pt>
    <dgm:pt modelId="{3FB60D6B-89EF-4799-8C67-702ECEAA6A79}" type="pres">
      <dgm:prSet presAssocID="{374C96ED-BAD3-46F3-95D2-440E38F15177}" presName="conn" presStyleLbl="parChTrans1D2" presStyleIdx="0" presStyleCnt="1"/>
      <dgm:spPr/>
    </dgm:pt>
    <dgm:pt modelId="{DBB3ED6D-18A8-48B3-96F9-FF1BCC8E1E42}" type="pres">
      <dgm:prSet presAssocID="{374C96ED-BAD3-46F3-95D2-440E38F15177}" presName="extraNode" presStyleLbl="node1" presStyleIdx="0" presStyleCnt="5"/>
      <dgm:spPr/>
    </dgm:pt>
    <dgm:pt modelId="{F6FAE6D7-D153-4F76-ACF2-3E9EE9B2A835}" type="pres">
      <dgm:prSet presAssocID="{374C96ED-BAD3-46F3-95D2-440E38F15177}" presName="dstNode" presStyleLbl="node1" presStyleIdx="0" presStyleCnt="5"/>
      <dgm:spPr/>
    </dgm:pt>
    <dgm:pt modelId="{DA6D0782-E66B-4B95-B131-725F3D394D63}" type="pres">
      <dgm:prSet presAssocID="{E8A5C7EF-0A9E-42DE-A83C-3C9C831E03BE}" presName="text_1" presStyleLbl="node1" presStyleIdx="0" presStyleCnt="5">
        <dgm:presLayoutVars>
          <dgm:bulletEnabled val="1"/>
        </dgm:presLayoutVars>
      </dgm:prSet>
      <dgm:spPr/>
    </dgm:pt>
    <dgm:pt modelId="{B74B7995-7F39-4FD2-A949-A5938681B2A2}" type="pres">
      <dgm:prSet presAssocID="{E8A5C7EF-0A9E-42DE-A83C-3C9C831E03BE}" presName="accent_1" presStyleCnt="0"/>
      <dgm:spPr/>
    </dgm:pt>
    <dgm:pt modelId="{7FF07FF5-8F94-489B-8DBE-3709C45E72BE}" type="pres">
      <dgm:prSet presAssocID="{E8A5C7EF-0A9E-42DE-A83C-3C9C831E03BE}" presName="accentRepeatNode" presStyleLbl="solidFgAcc1" presStyleIdx="0" presStyleCnt="5"/>
      <dgm:spPr/>
    </dgm:pt>
    <dgm:pt modelId="{505CC0CC-EBEA-4B0B-B943-8AA398E198DB}" type="pres">
      <dgm:prSet presAssocID="{498C9263-28CD-4964-A4AC-CFA8B751D00B}" presName="text_2" presStyleLbl="node1" presStyleIdx="1" presStyleCnt="5">
        <dgm:presLayoutVars>
          <dgm:bulletEnabled val="1"/>
        </dgm:presLayoutVars>
      </dgm:prSet>
      <dgm:spPr/>
    </dgm:pt>
    <dgm:pt modelId="{095BBA0A-CC2D-4085-B89D-A1D9F2A918AB}" type="pres">
      <dgm:prSet presAssocID="{498C9263-28CD-4964-A4AC-CFA8B751D00B}" presName="accent_2" presStyleCnt="0"/>
      <dgm:spPr/>
    </dgm:pt>
    <dgm:pt modelId="{51DC7658-EACD-4094-9608-15A2E2F24234}" type="pres">
      <dgm:prSet presAssocID="{498C9263-28CD-4964-A4AC-CFA8B751D00B}" presName="accentRepeatNode" presStyleLbl="solidFgAcc1" presStyleIdx="1" presStyleCnt="5"/>
      <dgm:spPr/>
    </dgm:pt>
    <dgm:pt modelId="{D8C43372-A48D-49A2-970A-FEF6427837E5}" type="pres">
      <dgm:prSet presAssocID="{E42ED0F2-6E04-49D6-909E-2161ABF92AEB}" presName="text_3" presStyleLbl="node1" presStyleIdx="2" presStyleCnt="5">
        <dgm:presLayoutVars>
          <dgm:bulletEnabled val="1"/>
        </dgm:presLayoutVars>
      </dgm:prSet>
      <dgm:spPr/>
    </dgm:pt>
    <dgm:pt modelId="{9E39A9A3-2E82-48B6-88FB-9A58CD62428A}" type="pres">
      <dgm:prSet presAssocID="{E42ED0F2-6E04-49D6-909E-2161ABF92AEB}" presName="accent_3" presStyleCnt="0"/>
      <dgm:spPr/>
    </dgm:pt>
    <dgm:pt modelId="{60326BDB-29B0-4F54-9CF9-A5A59060FCEF}" type="pres">
      <dgm:prSet presAssocID="{E42ED0F2-6E04-49D6-909E-2161ABF92AEB}" presName="accentRepeatNode" presStyleLbl="solidFgAcc1" presStyleIdx="2" presStyleCnt="5"/>
      <dgm:spPr/>
    </dgm:pt>
    <dgm:pt modelId="{1A360FB3-44F0-43F7-8924-140CB274856B}" type="pres">
      <dgm:prSet presAssocID="{B596E1FC-5492-4693-944F-ECEA829C8A1F}" presName="text_4" presStyleLbl="node1" presStyleIdx="3" presStyleCnt="5">
        <dgm:presLayoutVars>
          <dgm:bulletEnabled val="1"/>
        </dgm:presLayoutVars>
      </dgm:prSet>
      <dgm:spPr/>
    </dgm:pt>
    <dgm:pt modelId="{AA2C098A-67F9-4586-AB57-CC742EF0F36C}" type="pres">
      <dgm:prSet presAssocID="{B596E1FC-5492-4693-944F-ECEA829C8A1F}" presName="accent_4" presStyleCnt="0"/>
      <dgm:spPr/>
    </dgm:pt>
    <dgm:pt modelId="{A4C8D77E-D641-4923-827E-55B26A14191F}" type="pres">
      <dgm:prSet presAssocID="{B596E1FC-5492-4693-944F-ECEA829C8A1F}" presName="accentRepeatNode" presStyleLbl="solidFgAcc1" presStyleIdx="3" presStyleCnt="5"/>
      <dgm:spPr/>
    </dgm:pt>
    <dgm:pt modelId="{4AABCC47-1FE4-4FF8-9E03-6853EC4D9927}" type="pres">
      <dgm:prSet presAssocID="{71821DB7-0807-4DCA-9119-CF1CC6834B6F}" presName="text_5" presStyleLbl="node1" presStyleIdx="4" presStyleCnt="5">
        <dgm:presLayoutVars>
          <dgm:bulletEnabled val="1"/>
        </dgm:presLayoutVars>
      </dgm:prSet>
      <dgm:spPr/>
    </dgm:pt>
    <dgm:pt modelId="{37414BB1-9B91-45C9-96B0-92C650F8FD5F}" type="pres">
      <dgm:prSet presAssocID="{71821DB7-0807-4DCA-9119-CF1CC6834B6F}" presName="accent_5" presStyleCnt="0"/>
      <dgm:spPr/>
    </dgm:pt>
    <dgm:pt modelId="{1D9E985D-A47F-4202-BA78-319EB119C12D}" type="pres">
      <dgm:prSet presAssocID="{71821DB7-0807-4DCA-9119-CF1CC6834B6F}" presName="accentRepeatNode" presStyleLbl="solidFgAcc1" presStyleIdx="4" presStyleCnt="5"/>
      <dgm:spPr/>
    </dgm:pt>
  </dgm:ptLst>
  <dgm:cxnLst>
    <dgm:cxn modelId="{2B540405-6636-4251-8E5C-A3C2F9834A1F}" srcId="{374C96ED-BAD3-46F3-95D2-440E38F15177}" destId="{498C9263-28CD-4964-A4AC-CFA8B751D00B}" srcOrd="1" destOrd="0" parTransId="{7B111050-0944-4E16-87CA-EDAA96665037}" sibTransId="{FD1F0529-412F-4025-9672-F8C00CD4AC9D}"/>
    <dgm:cxn modelId="{3C1D9E5C-2FD8-4724-ACD8-4AC4444C64FD}" type="presOf" srcId="{003C4003-59C0-401F-BA1B-4A1CCAFFF152}" destId="{3FB60D6B-89EF-4799-8C67-702ECEAA6A79}" srcOrd="0" destOrd="0" presId="urn:microsoft.com/office/officeart/2008/layout/VerticalCurvedList"/>
    <dgm:cxn modelId="{802F0D41-84C5-4FFD-9BC9-1A98C7C8818F}" srcId="{374C96ED-BAD3-46F3-95D2-440E38F15177}" destId="{E42ED0F2-6E04-49D6-909E-2161ABF92AEB}" srcOrd="2" destOrd="0" parTransId="{06E8C833-E359-4BE2-9969-E263683D90C6}" sibTransId="{F1CE52A8-717E-44E4-A4DE-D234ED700016}"/>
    <dgm:cxn modelId="{7558384D-4C27-4996-91E0-678B18905C54}" srcId="{374C96ED-BAD3-46F3-95D2-440E38F15177}" destId="{B596E1FC-5492-4693-944F-ECEA829C8A1F}" srcOrd="3" destOrd="0" parTransId="{E3FE22D5-01CD-4B46-AC10-E21FCB0669B8}" sibTransId="{5FDB08BC-C48B-4FA9-B833-3755940A0843}"/>
    <dgm:cxn modelId="{F923969D-D5A8-4FA6-9ECD-1BC871664516}" type="presOf" srcId="{E42ED0F2-6E04-49D6-909E-2161ABF92AEB}" destId="{D8C43372-A48D-49A2-970A-FEF6427837E5}" srcOrd="0" destOrd="0" presId="urn:microsoft.com/office/officeart/2008/layout/VerticalCurvedList"/>
    <dgm:cxn modelId="{BFD317B3-2A8D-48C5-BB07-68BA98DB3A8D}" type="presOf" srcId="{E8A5C7EF-0A9E-42DE-A83C-3C9C831E03BE}" destId="{DA6D0782-E66B-4B95-B131-725F3D394D63}" srcOrd="0" destOrd="0" presId="urn:microsoft.com/office/officeart/2008/layout/VerticalCurvedList"/>
    <dgm:cxn modelId="{E5526BC1-807A-4B6A-95AD-4BDBB3B15F5C}" type="presOf" srcId="{71821DB7-0807-4DCA-9119-CF1CC6834B6F}" destId="{4AABCC47-1FE4-4FF8-9E03-6853EC4D9927}" srcOrd="0" destOrd="0" presId="urn:microsoft.com/office/officeart/2008/layout/VerticalCurvedList"/>
    <dgm:cxn modelId="{1D0940C3-A9D9-480D-8F26-0D1D36885E2D}" type="presOf" srcId="{498C9263-28CD-4964-A4AC-CFA8B751D00B}" destId="{505CC0CC-EBEA-4B0B-B943-8AA398E198DB}" srcOrd="0" destOrd="0" presId="urn:microsoft.com/office/officeart/2008/layout/VerticalCurvedList"/>
    <dgm:cxn modelId="{5B3409C7-4956-4C49-A5DB-2CF30EFA303A}" srcId="{374C96ED-BAD3-46F3-95D2-440E38F15177}" destId="{71821DB7-0807-4DCA-9119-CF1CC6834B6F}" srcOrd="4" destOrd="0" parTransId="{1D6AE76C-9300-44DD-BE65-672A3829ECE7}" sibTransId="{84544E96-0D31-4D6C-A2B4-F92F0335F68A}"/>
    <dgm:cxn modelId="{DB5FDBC7-6985-47AB-B116-0C76DD7A6A3F}" srcId="{374C96ED-BAD3-46F3-95D2-440E38F15177}" destId="{E8A5C7EF-0A9E-42DE-A83C-3C9C831E03BE}" srcOrd="0" destOrd="0" parTransId="{8F91E072-D972-4094-8F08-F1EDAD19D4F8}" sibTransId="{003C4003-59C0-401F-BA1B-4A1CCAFFF152}"/>
    <dgm:cxn modelId="{792A39D8-A87C-4AEE-AEC2-C556B02E8FA6}" type="presOf" srcId="{374C96ED-BAD3-46F3-95D2-440E38F15177}" destId="{2A527F5A-66C9-4C36-AE75-5837B13D2786}" srcOrd="0" destOrd="0" presId="urn:microsoft.com/office/officeart/2008/layout/VerticalCurvedList"/>
    <dgm:cxn modelId="{91F0C4E2-1F4A-4EB4-9260-E9E1AC68B0C4}" type="presOf" srcId="{B596E1FC-5492-4693-944F-ECEA829C8A1F}" destId="{1A360FB3-44F0-43F7-8924-140CB274856B}" srcOrd="0" destOrd="0" presId="urn:microsoft.com/office/officeart/2008/layout/VerticalCurvedList"/>
    <dgm:cxn modelId="{4C0B5064-BCD8-4FA9-AA3B-7A2038FC9D7E}" type="presParOf" srcId="{2A527F5A-66C9-4C36-AE75-5837B13D2786}" destId="{F43A784C-4F6A-4513-A0B6-BEC1E56F7F02}" srcOrd="0" destOrd="0" presId="urn:microsoft.com/office/officeart/2008/layout/VerticalCurvedList"/>
    <dgm:cxn modelId="{2F85B1FC-DF7E-4143-BEFE-7880B133176C}" type="presParOf" srcId="{F43A784C-4F6A-4513-A0B6-BEC1E56F7F02}" destId="{523DDA46-6875-484F-B99B-49ABAB93EF7B}" srcOrd="0" destOrd="0" presId="urn:microsoft.com/office/officeart/2008/layout/VerticalCurvedList"/>
    <dgm:cxn modelId="{8F20B493-AF87-4F8F-8972-1ECA5C937F04}" type="presParOf" srcId="{523DDA46-6875-484F-B99B-49ABAB93EF7B}" destId="{BEE169C3-FC3B-4ED0-BB66-CC1BF82B1333}" srcOrd="0" destOrd="0" presId="urn:microsoft.com/office/officeart/2008/layout/VerticalCurvedList"/>
    <dgm:cxn modelId="{ED5E1AE0-6539-4CBC-9FDB-64B8325D8598}" type="presParOf" srcId="{523DDA46-6875-484F-B99B-49ABAB93EF7B}" destId="{3FB60D6B-89EF-4799-8C67-702ECEAA6A79}" srcOrd="1" destOrd="0" presId="urn:microsoft.com/office/officeart/2008/layout/VerticalCurvedList"/>
    <dgm:cxn modelId="{93440D29-1DF5-4331-BAE5-5F4CB5718A18}" type="presParOf" srcId="{523DDA46-6875-484F-B99B-49ABAB93EF7B}" destId="{DBB3ED6D-18A8-48B3-96F9-FF1BCC8E1E42}" srcOrd="2" destOrd="0" presId="urn:microsoft.com/office/officeart/2008/layout/VerticalCurvedList"/>
    <dgm:cxn modelId="{BC8C01FD-6C20-4E2A-BD3D-08340B9C85F5}" type="presParOf" srcId="{523DDA46-6875-484F-B99B-49ABAB93EF7B}" destId="{F6FAE6D7-D153-4F76-ACF2-3E9EE9B2A835}" srcOrd="3" destOrd="0" presId="urn:microsoft.com/office/officeart/2008/layout/VerticalCurvedList"/>
    <dgm:cxn modelId="{BA505B38-731B-448C-BA5A-B678AB600FC0}" type="presParOf" srcId="{F43A784C-4F6A-4513-A0B6-BEC1E56F7F02}" destId="{DA6D0782-E66B-4B95-B131-725F3D394D63}" srcOrd="1" destOrd="0" presId="urn:microsoft.com/office/officeart/2008/layout/VerticalCurvedList"/>
    <dgm:cxn modelId="{61E8FED7-0D15-4A78-A0B2-5FA59EE31F7F}" type="presParOf" srcId="{F43A784C-4F6A-4513-A0B6-BEC1E56F7F02}" destId="{B74B7995-7F39-4FD2-A949-A5938681B2A2}" srcOrd="2" destOrd="0" presId="urn:microsoft.com/office/officeart/2008/layout/VerticalCurvedList"/>
    <dgm:cxn modelId="{1FEA7362-3505-48A6-BFF6-42BE2A1CDC5E}" type="presParOf" srcId="{B74B7995-7F39-4FD2-A949-A5938681B2A2}" destId="{7FF07FF5-8F94-489B-8DBE-3709C45E72BE}" srcOrd="0" destOrd="0" presId="urn:microsoft.com/office/officeart/2008/layout/VerticalCurvedList"/>
    <dgm:cxn modelId="{B30E97E5-D584-4903-BB34-9FB36BC507AF}" type="presParOf" srcId="{F43A784C-4F6A-4513-A0B6-BEC1E56F7F02}" destId="{505CC0CC-EBEA-4B0B-B943-8AA398E198DB}" srcOrd="3" destOrd="0" presId="urn:microsoft.com/office/officeart/2008/layout/VerticalCurvedList"/>
    <dgm:cxn modelId="{50928169-8564-430A-BCC5-EEA255C695BB}" type="presParOf" srcId="{F43A784C-4F6A-4513-A0B6-BEC1E56F7F02}" destId="{095BBA0A-CC2D-4085-B89D-A1D9F2A918AB}" srcOrd="4" destOrd="0" presId="urn:microsoft.com/office/officeart/2008/layout/VerticalCurvedList"/>
    <dgm:cxn modelId="{AB984D77-3449-4CBA-B18E-2EF53756C8F3}" type="presParOf" srcId="{095BBA0A-CC2D-4085-B89D-A1D9F2A918AB}" destId="{51DC7658-EACD-4094-9608-15A2E2F24234}" srcOrd="0" destOrd="0" presId="urn:microsoft.com/office/officeart/2008/layout/VerticalCurvedList"/>
    <dgm:cxn modelId="{81A99666-E8E2-46E9-AA0B-32ACE933F167}" type="presParOf" srcId="{F43A784C-4F6A-4513-A0B6-BEC1E56F7F02}" destId="{D8C43372-A48D-49A2-970A-FEF6427837E5}" srcOrd="5" destOrd="0" presId="urn:microsoft.com/office/officeart/2008/layout/VerticalCurvedList"/>
    <dgm:cxn modelId="{FD5EBF5C-6D02-40EC-89D3-D9D33B995E9C}" type="presParOf" srcId="{F43A784C-4F6A-4513-A0B6-BEC1E56F7F02}" destId="{9E39A9A3-2E82-48B6-88FB-9A58CD62428A}" srcOrd="6" destOrd="0" presId="urn:microsoft.com/office/officeart/2008/layout/VerticalCurvedList"/>
    <dgm:cxn modelId="{722B88CC-AC68-4616-B951-36AEB85D31CB}" type="presParOf" srcId="{9E39A9A3-2E82-48B6-88FB-9A58CD62428A}" destId="{60326BDB-29B0-4F54-9CF9-A5A59060FCEF}" srcOrd="0" destOrd="0" presId="urn:microsoft.com/office/officeart/2008/layout/VerticalCurvedList"/>
    <dgm:cxn modelId="{1EC3E365-B1EF-4E0F-A7CE-966E8D717BAA}" type="presParOf" srcId="{F43A784C-4F6A-4513-A0B6-BEC1E56F7F02}" destId="{1A360FB3-44F0-43F7-8924-140CB274856B}" srcOrd="7" destOrd="0" presId="urn:microsoft.com/office/officeart/2008/layout/VerticalCurvedList"/>
    <dgm:cxn modelId="{04D26AC8-3072-41D0-BECB-1CAB2ED3907A}" type="presParOf" srcId="{F43A784C-4F6A-4513-A0B6-BEC1E56F7F02}" destId="{AA2C098A-67F9-4586-AB57-CC742EF0F36C}" srcOrd="8" destOrd="0" presId="urn:microsoft.com/office/officeart/2008/layout/VerticalCurvedList"/>
    <dgm:cxn modelId="{5AE55BF6-8A8C-4BF7-9B09-B9B8900555AF}" type="presParOf" srcId="{AA2C098A-67F9-4586-AB57-CC742EF0F36C}" destId="{A4C8D77E-D641-4923-827E-55B26A14191F}" srcOrd="0" destOrd="0" presId="urn:microsoft.com/office/officeart/2008/layout/VerticalCurvedList"/>
    <dgm:cxn modelId="{ADFC7518-D46E-46F3-ACE6-8ECA4C0C0D18}" type="presParOf" srcId="{F43A784C-4F6A-4513-A0B6-BEC1E56F7F02}" destId="{4AABCC47-1FE4-4FF8-9E03-6853EC4D9927}" srcOrd="9" destOrd="0" presId="urn:microsoft.com/office/officeart/2008/layout/VerticalCurvedList"/>
    <dgm:cxn modelId="{990AA2AD-2D1B-4E21-90E4-2E5464FBA377}" type="presParOf" srcId="{F43A784C-4F6A-4513-A0B6-BEC1E56F7F02}" destId="{37414BB1-9B91-45C9-96B0-92C650F8FD5F}" srcOrd="10" destOrd="0" presId="urn:microsoft.com/office/officeart/2008/layout/VerticalCurvedList"/>
    <dgm:cxn modelId="{682FAD38-ED6E-4488-8A90-915C32F6F410}" type="presParOf" srcId="{37414BB1-9B91-45C9-96B0-92C650F8FD5F}" destId="{1D9E985D-A47F-4202-BA78-319EB119C12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29C2DE-333E-410F-BD98-D31574E81CF0}" type="doc">
      <dgm:prSet loTypeId="urn:microsoft.com/office/officeart/2005/8/layout/process4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BCA98B9-D9E1-4090-9007-2A0018C59B46}">
      <dgm:prSet phldrT="[Text]" custT="1"/>
      <dgm:spPr/>
      <dgm:t>
        <a:bodyPr/>
        <a:lstStyle/>
        <a:p>
          <a:r>
            <a:rPr lang="id-ID" sz="2800" dirty="0">
              <a:solidFill>
                <a:schemeClr val="tx1"/>
              </a:solidFill>
            </a:rPr>
            <a:t>Business </a:t>
          </a:r>
          <a:r>
            <a:rPr lang="id-ID" sz="2800" dirty="0" err="1">
              <a:solidFill>
                <a:schemeClr val="tx1"/>
              </a:solidFill>
            </a:rPr>
            <a:t>Value</a:t>
          </a:r>
          <a:r>
            <a:rPr lang="id-ID" sz="2800" dirty="0">
              <a:solidFill>
                <a:schemeClr val="tx1"/>
              </a:solidFill>
            </a:rPr>
            <a:t> </a:t>
          </a:r>
          <a:r>
            <a:rPr lang="id-ID" sz="2800" dirty="0" err="1"/>
            <a:t>Identification</a:t>
          </a:r>
          <a:br>
            <a:rPr lang="id-ID" sz="2800" dirty="0"/>
          </a:br>
          <a:r>
            <a:rPr lang="id-ID" sz="2800" dirty="0"/>
            <a:t>(</a:t>
          </a:r>
          <a:r>
            <a:rPr lang="id-ID" sz="3200" dirty="0">
              <a:solidFill>
                <a:srgbClr val="C00000"/>
              </a:solidFill>
            </a:rPr>
            <a:t>System </a:t>
          </a:r>
          <a:r>
            <a:rPr lang="id-ID" sz="3200" dirty="0" err="1">
              <a:solidFill>
                <a:srgbClr val="C00000"/>
              </a:solidFill>
            </a:rPr>
            <a:t>Request</a:t>
          </a:r>
          <a:r>
            <a:rPr lang="id-ID" sz="2800" dirty="0"/>
            <a:t>)</a:t>
          </a:r>
          <a:endParaRPr lang="en-US" sz="2800" dirty="0"/>
        </a:p>
      </dgm:t>
    </dgm:pt>
    <dgm:pt modelId="{4482DE4F-A68E-4F2A-89BC-420078E1CDC0}" type="parTrans" cxnId="{315F7D01-7819-4728-8077-B52D65723CB0}">
      <dgm:prSet/>
      <dgm:spPr/>
      <dgm:t>
        <a:bodyPr/>
        <a:lstStyle/>
        <a:p>
          <a:endParaRPr lang="en-US"/>
        </a:p>
      </dgm:t>
    </dgm:pt>
    <dgm:pt modelId="{EB321548-1ADE-468D-82EB-0F4E8B928A7E}" type="sibTrans" cxnId="{315F7D01-7819-4728-8077-B52D65723CB0}">
      <dgm:prSet/>
      <dgm:spPr/>
      <dgm:t>
        <a:bodyPr/>
        <a:lstStyle/>
        <a:p>
          <a:endParaRPr lang="en-US"/>
        </a:p>
      </dgm:t>
    </dgm:pt>
    <dgm:pt modelId="{6C72ABC7-5F0D-4F69-9BE5-86F2B220D2F5}">
      <dgm:prSet phldrT="[Text]" custT="1"/>
      <dgm:spPr/>
      <dgm:t>
        <a:bodyPr/>
        <a:lstStyle/>
        <a:p>
          <a:r>
            <a:rPr lang="id-ID" sz="2400" i="1" dirty="0"/>
            <a:t>Lower Cost</a:t>
          </a:r>
          <a:endParaRPr lang="en-US" sz="2400" i="1" dirty="0"/>
        </a:p>
      </dgm:t>
    </dgm:pt>
    <dgm:pt modelId="{02FFCE7D-44CA-45DC-B186-7685F0C70459}" type="parTrans" cxnId="{7C84BA1C-7E53-4B2F-9192-06CB29082616}">
      <dgm:prSet/>
      <dgm:spPr/>
      <dgm:t>
        <a:bodyPr/>
        <a:lstStyle/>
        <a:p>
          <a:endParaRPr lang="en-US"/>
        </a:p>
      </dgm:t>
    </dgm:pt>
    <dgm:pt modelId="{15739A02-65E1-4D21-978C-21987800CB2C}" type="sibTrans" cxnId="{7C84BA1C-7E53-4B2F-9192-06CB29082616}">
      <dgm:prSet/>
      <dgm:spPr/>
      <dgm:t>
        <a:bodyPr/>
        <a:lstStyle/>
        <a:p>
          <a:endParaRPr lang="en-US"/>
        </a:p>
      </dgm:t>
    </dgm:pt>
    <dgm:pt modelId="{30A8D738-59D0-4B47-BD10-010A677F71B7}">
      <dgm:prSet phldrT="[Text]" custT="1"/>
      <dgm:spPr/>
      <dgm:t>
        <a:bodyPr/>
        <a:lstStyle/>
        <a:p>
          <a:r>
            <a:rPr lang="id-ID" sz="2400" i="1" dirty="0"/>
            <a:t>Increase Profit</a:t>
          </a:r>
          <a:endParaRPr lang="en-US" sz="2400" i="1" dirty="0"/>
        </a:p>
      </dgm:t>
    </dgm:pt>
    <dgm:pt modelId="{B851C11C-9FAB-40B4-8C18-5D59950B4F85}" type="parTrans" cxnId="{C6E40457-EADF-499D-8E9C-0C903C04CCD9}">
      <dgm:prSet/>
      <dgm:spPr/>
      <dgm:t>
        <a:bodyPr/>
        <a:lstStyle/>
        <a:p>
          <a:endParaRPr lang="en-US"/>
        </a:p>
      </dgm:t>
    </dgm:pt>
    <dgm:pt modelId="{29B8B599-5FC4-4050-8C4B-B3CD015508C6}" type="sibTrans" cxnId="{C6E40457-EADF-499D-8E9C-0C903C04CCD9}">
      <dgm:prSet/>
      <dgm:spPr/>
      <dgm:t>
        <a:bodyPr/>
        <a:lstStyle/>
        <a:p>
          <a:endParaRPr lang="en-US"/>
        </a:p>
      </dgm:t>
    </dgm:pt>
    <dgm:pt modelId="{1A473FB3-24AB-4E50-AA13-83CD33E1CF87}">
      <dgm:prSet phldrT="[Text]"/>
      <dgm:spPr/>
      <dgm:t>
        <a:bodyPr/>
        <a:lstStyle/>
        <a:p>
          <a:r>
            <a:rPr lang="id-ID" dirty="0">
              <a:solidFill>
                <a:srgbClr val="C00000"/>
              </a:solidFill>
            </a:rPr>
            <a:t>Feasibility Analysis</a:t>
          </a:r>
          <a:endParaRPr lang="en-US" dirty="0">
            <a:solidFill>
              <a:srgbClr val="C00000"/>
            </a:solidFill>
          </a:endParaRPr>
        </a:p>
      </dgm:t>
    </dgm:pt>
    <dgm:pt modelId="{C266BA16-5B2C-4F29-894A-C02E13044EE2}" type="parTrans" cxnId="{DCC9E29D-5D8B-44B9-85B0-DB084FDC639C}">
      <dgm:prSet/>
      <dgm:spPr/>
      <dgm:t>
        <a:bodyPr/>
        <a:lstStyle/>
        <a:p>
          <a:endParaRPr lang="en-US"/>
        </a:p>
      </dgm:t>
    </dgm:pt>
    <dgm:pt modelId="{312F3B91-C3D7-4966-9FB6-186C771A9164}" type="sibTrans" cxnId="{DCC9E29D-5D8B-44B9-85B0-DB084FDC639C}">
      <dgm:prSet/>
      <dgm:spPr/>
      <dgm:t>
        <a:bodyPr/>
        <a:lstStyle/>
        <a:p>
          <a:endParaRPr lang="en-US"/>
        </a:p>
      </dgm:t>
    </dgm:pt>
    <dgm:pt modelId="{FE8ED23C-1DA3-4F8D-8329-1428A0BBEA3D}">
      <dgm:prSet phldrT="[Text]" custT="1"/>
      <dgm:spPr/>
      <dgm:t>
        <a:bodyPr/>
        <a:lstStyle/>
        <a:p>
          <a:r>
            <a:rPr lang="id-ID" sz="2400" i="1" dirty="0"/>
            <a:t>Technical </a:t>
          </a:r>
          <a:r>
            <a:rPr lang="id-ID" sz="2000" i="1" dirty="0"/>
            <a:t>(Capabilities)</a:t>
          </a:r>
          <a:endParaRPr lang="en-US" sz="2800" i="1" dirty="0"/>
        </a:p>
      </dgm:t>
    </dgm:pt>
    <dgm:pt modelId="{6A59844A-62CA-4E09-9D5B-A42E1E080128}" type="parTrans" cxnId="{A3431511-CB42-488B-A2F3-4CF585079F0C}">
      <dgm:prSet/>
      <dgm:spPr/>
      <dgm:t>
        <a:bodyPr/>
        <a:lstStyle/>
        <a:p>
          <a:endParaRPr lang="en-US"/>
        </a:p>
      </dgm:t>
    </dgm:pt>
    <dgm:pt modelId="{463155DE-2885-400C-A0E9-69D5E086F9BC}" type="sibTrans" cxnId="{A3431511-CB42-488B-A2F3-4CF585079F0C}">
      <dgm:prSet/>
      <dgm:spPr/>
      <dgm:t>
        <a:bodyPr/>
        <a:lstStyle/>
        <a:p>
          <a:endParaRPr lang="en-US"/>
        </a:p>
      </dgm:t>
    </dgm:pt>
    <dgm:pt modelId="{51EB28DD-B80F-456A-898F-0D4E9939CB4E}">
      <dgm:prSet phldrT="[Text]" custT="1"/>
      <dgm:spPr/>
      <dgm:t>
        <a:bodyPr/>
        <a:lstStyle/>
        <a:p>
          <a:r>
            <a:rPr lang="id-ID" sz="2400" i="1" dirty="0"/>
            <a:t>Organizational</a:t>
          </a:r>
          <a:br>
            <a:rPr lang="id-ID" sz="2400" i="1" dirty="0"/>
          </a:br>
          <a:r>
            <a:rPr lang="id-ID" sz="1800" i="1" dirty="0"/>
            <a:t>(Goals, Core Business)</a:t>
          </a:r>
          <a:endParaRPr lang="en-US" sz="2400" i="1" dirty="0"/>
        </a:p>
      </dgm:t>
    </dgm:pt>
    <dgm:pt modelId="{F3A3A02B-46F3-4111-ACB3-24BD7E696B1E}" type="parTrans" cxnId="{026BE468-E2C7-4E59-8BFE-9D0B40784E67}">
      <dgm:prSet/>
      <dgm:spPr/>
      <dgm:t>
        <a:bodyPr/>
        <a:lstStyle/>
        <a:p>
          <a:endParaRPr lang="en-US"/>
        </a:p>
      </dgm:t>
    </dgm:pt>
    <dgm:pt modelId="{4BBAE96B-3B54-468C-8071-E118E4129AC3}" type="sibTrans" cxnId="{026BE468-E2C7-4E59-8BFE-9D0B40784E67}">
      <dgm:prSet/>
      <dgm:spPr/>
      <dgm:t>
        <a:bodyPr/>
        <a:lstStyle/>
        <a:p>
          <a:endParaRPr lang="en-US"/>
        </a:p>
      </dgm:t>
    </dgm:pt>
    <dgm:pt modelId="{69C73506-AAB4-4B1F-8F57-403EA87637F0}">
      <dgm:prSet phldrT="[Text]" custT="1"/>
      <dgm:spPr/>
      <dgm:t>
        <a:bodyPr/>
        <a:lstStyle/>
        <a:p>
          <a:r>
            <a:rPr lang="id-ID" sz="2400" i="1" dirty="0" err="1"/>
            <a:t>Economic</a:t>
          </a:r>
          <a:br>
            <a:rPr lang="id-ID" sz="2400" i="1" dirty="0"/>
          </a:br>
          <a:r>
            <a:rPr lang="id-ID" sz="1800" i="1" dirty="0"/>
            <a:t>(ROI, BEP)</a:t>
          </a:r>
          <a:endParaRPr lang="en-US" sz="2800" i="1" dirty="0"/>
        </a:p>
      </dgm:t>
    </dgm:pt>
    <dgm:pt modelId="{2F4949F3-7DFE-4E8C-B7C2-D0F59CDA9CC2}" type="sibTrans" cxnId="{C8C3662B-847B-47E7-864F-3AE5BD6AD1D3}">
      <dgm:prSet/>
      <dgm:spPr/>
      <dgm:t>
        <a:bodyPr/>
        <a:lstStyle/>
        <a:p>
          <a:endParaRPr lang="en-US"/>
        </a:p>
      </dgm:t>
    </dgm:pt>
    <dgm:pt modelId="{DC601E24-72DA-4382-AAEC-8A773CDD47A4}" type="parTrans" cxnId="{C8C3662B-847B-47E7-864F-3AE5BD6AD1D3}">
      <dgm:prSet/>
      <dgm:spPr/>
      <dgm:t>
        <a:bodyPr/>
        <a:lstStyle/>
        <a:p>
          <a:endParaRPr lang="en-US"/>
        </a:p>
      </dgm:t>
    </dgm:pt>
    <dgm:pt modelId="{BB88A5CA-63C1-4D5E-ADF5-B26189D1827D}" type="pres">
      <dgm:prSet presAssocID="{F529C2DE-333E-410F-BD98-D31574E81CF0}" presName="Name0" presStyleCnt="0">
        <dgm:presLayoutVars>
          <dgm:dir/>
          <dgm:animLvl val="lvl"/>
          <dgm:resizeHandles val="exact"/>
        </dgm:presLayoutVars>
      </dgm:prSet>
      <dgm:spPr/>
    </dgm:pt>
    <dgm:pt modelId="{3839954D-AF0A-4C5F-9A68-4B5BFDBFE7BC}" type="pres">
      <dgm:prSet presAssocID="{1A473FB3-24AB-4E50-AA13-83CD33E1CF87}" presName="boxAndChildren" presStyleCnt="0"/>
      <dgm:spPr/>
    </dgm:pt>
    <dgm:pt modelId="{E8E17284-B414-4DB4-A12B-B474FABCB44E}" type="pres">
      <dgm:prSet presAssocID="{1A473FB3-24AB-4E50-AA13-83CD33E1CF87}" presName="parentTextBox" presStyleLbl="node1" presStyleIdx="0" presStyleCnt="2"/>
      <dgm:spPr/>
    </dgm:pt>
    <dgm:pt modelId="{97FAE442-987C-49AD-BDED-357B7AF3203C}" type="pres">
      <dgm:prSet presAssocID="{1A473FB3-24AB-4E50-AA13-83CD33E1CF87}" presName="entireBox" presStyleLbl="node1" presStyleIdx="0" presStyleCnt="2"/>
      <dgm:spPr/>
    </dgm:pt>
    <dgm:pt modelId="{A0772D33-4C82-4214-B50D-CB24F1EF57B9}" type="pres">
      <dgm:prSet presAssocID="{1A473FB3-24AB-4E50-AA13-83CD33E1CF87}" presName="descendantBox" presStyleCnt="0"/>
      <dgm:spPr/>
    </dgm:pt>
    <dgm:pt modelId="{52FBD962-DE35-4A7A-8CBF-499855F2E9BF}" type="pres">
      <dgm:prSet presAssocID="{FE8ED23C-1DA3-4F8D-8329-1428A0BBEA3D}" presName="childTextBox" presStyleLbl="fgAccFollowNode1" presStyleIdx="0" presStyleCnt="5">
        <dgm:presLayoutVars>
          <dgm:bulletEnabled val="1"/>
        </dgm:presLayoutVars>
      </dgm:prSet>
      <dgm:spPr/>
    </dgm:pt>
    <dgm:pt modelId="{05BDA235-5C57-42F0-874A-9B3061F4B6FE}" type="pres">
      <dgm:prSet presAssocID="{69C73506-AAB4-4B1F-8F57-403EA87637F0}" presName="childTextBox" presStyleLbl="fgAccFollowNode1" presStyleIdx="1" presStyleCnt="5">
        <dgm:presLayoutVars>
          <dgm:bulletEnabled val="1"/>
        </dgm:presLayoutVars>
      </dgm:prSet>
      <dgm:spPr/>
    </dgm:pt>
    <dgm:pt modelId="{C48B36D3-1B95-452E-9023-9FD0C014D993}" type="pres">
      <dgm:prSet presAssocID="{51EB28DD-B80F-456A-898F-0D4E9939CB4E}" presName="childTextBox" presStyleLbl="fgAccFollowNode1" presStyleIdx="2" presStyleCnt="5">
        <dgm:presLayoutVars>
          <dgm:bulletEnabled val="1"/>
        </dgm:presLayoutVars>
      </dgm:prSet>
      <dgm:spPr/>
    </dgm:pt>
    <dgm:pt modelId="{A7CEEC3A-22CE-41E8-A1FD-2ADF81200A25}" type="pres">
      <dgm:prSet presAssocID="{EB321548-1ADE-468D-82EB-0F4E8B928A7E}" presName="sp" presStyleCnt="0"/>
      <dgm:spPr/>
    </dgm:pt>
    <dgm:pt modelId="{CCEEE4F9-A7C4-4742-A3AA-642E423D4B5B}" type="pres">
      <dgm:prSet presAssocID="{0BCA98B9-D9E1-4090-9007-2A0018C59B46}" presName="arrowAndChildren" presStyleCnt="0"/>
      <dgm:spPr/>
    </dgm:pt>
    <dgm:pt modelId="{93DF6007-D6A0-407C-8F09-716CD2226841}" type="pres">
      <dgm:prSet presAssocID="{0BCA98B9-D9E1-4090-9007-2A0018C59B46}" presName="parentTextArrow" presStyleLbl="node1" presStyleIdx="0" presStyleCnt="2"/>
      <dgm:spPr/>
    </dgm:pt>
    <dgm:pt modelId="{FB04BE2D-F5F5-4CCA-98C1-34F69690EC53}" type="pres">
      <dgm:prSet presAssocID="{0BCA98B9-D9E1-4090-9007-2A0018C59B46}" presName="arrow" presStyleLbl="node1" presStyleIdx="1" presStyleCnt="2"/>
      <dgm:spPr/>
    </dgm:pt>
    <dgm:pt modelId="{20293E44-E9C2-4A0D-9E00-BA4ED10BE491}" type="pres">
      <dgm:prSet presAssocID="{0BCA98B9-D9E1-4090-9007-2A0018C59B46}" presName="descendantArrow" presStyleCnt="0"/>
      <dgm:spPr/>
    </dgm:pt>
    <dgm:pt modelId="{4406362C-6F12-40B0-AF1C-171D414E0D8E}" type="pres">
      <dgm:prSet presAssocID="{6C72ABC7-5F0D-4F69-9BE5-86F2B220D2F5}" presName="childTextArrow" presStyleLbl="fgAccFollowNode1" presStyleIdx="3" presStyleCnt="5">
        <dgm:presLayoutVars>
          <dgm:bulletEnabled val="1"/>
        </dgm:presLayoutVars>
      </dgm:prSet>
      <dgm:spPr/>
    </dgm:pt>
    <dgm:pt modelId="{99F9971B-5C61-4A8D-82F4-7E7F20F063A1}" type="pres">
      <dgm:prSet presAssocID="{30A8D738-59D0-4B47-BD10-010A677F71B7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315F7D01-7819-4728-8077-B52D65723CB0}" srcId="{F529C2DE-333E-410F-BD98-D31574E81CF0}" destId="{0BCA98B9-D9E1-4090-9007-2A0018C59B46}" srcOrd="0" destOrd="0" parTransId="{4482DE4F-A68E-4F2A-89BC-420078E1CDC0}" sibTransId="{EB321548-1ADE-468D-82EB-0F4E8B928A7E}"/>
    <dgm:cxn modelId="{13C30011-5E67-4935-8007-53C6756A75F7}" type="presOf" srcId="{0BCA98B9-D9E1-4090-9007-2A0018C59B46}" destId="{FB04BE2D-F5F5-4CCA-98C1-34F69690EC53}" srcOrd="1" destOrd="0" presId="urn:microsoft.com/office/officeart/2005/8/layout/process4"/>
    <dgm:cxn modelId="{A3431511-CB42-488B-A2F3-4CF585079F0C}" srcId="{1A473FB3-24AB-4E50-AA13-83CD33E1CF87}" destId="{FE8ED23C-1DA3-4F8D-8329-1428A0BBEA3D}" srcOrd="0" destOrd="0" parTransId="{6A59844A-62CA-4E09-9D5B-A42E1E080128}" sibTransId="{463155DE-2885-400C-A0E9-69D5E086F9BC}"/>
    <dgm:cxn modelId="{7C84BA1C-7E53-4B2F-9192-06CB29082616}" srcId="{0BCA98B9-D9E1-4090-9007-2A0018C59B46}" destId="{6C72ABC7-5F0D-4F69-9BE5-86F2B220D2F5}" srcOrd="0" destOrd="0" parTransId="{02FFCE7D-44CA-45DC-B186-7685F0C70459}" sibTransId="{15739A02-65E1-4D21-978C-21987800CB2C}"/>
    <dgm:cxn modelId="{C8C3662B-847B-47E7-864F-3AE5BD6AD1D3}" srcId="{1A473FB3-24AB-4E50-AA13-83CD33E1CF87}" destId="{69C73506-AAB4-4B1F-8F57-403EA87637F0}" srcOrd="1" destOrd="0" parTransId="{DC601E24-72DA-4382-AAEC-8A773CDD47A4}" sibTransId="{2F4949F3-7DFE-4E8C-B7C2-D0F59CDA9CC2}"/>
    <dgm:cxn modelId="{9307F42C-4739-44ED-A6E4-363B0B72EEFA}" type="presOf" srcId="{69C73506-AAB4-4B1F-8F57-403EA87637F0}" destId="{05BDA235-5C57-42F0-874A-9B3061F4B6FE}" srcOrd="0" destOrd="0" presId="urn:microsoft.com/office/officeart/2005/8/layout/process4"/>
    <dgm:cxn modelId="{ACAC3236-C636-45F1-9771-304319835AC6}" type="presOf" srcId="{0BCA98B9-D9E1-4090-9007-2A0018C59B46}" destId="{93DF6007-D6A0-407C-8F09-716CD2226841}" srcOrd="0" destOrd="0" presId="urn:microsoft.com/office/officeart/2005/8/layout/process4"/>
    <dgm:cxn modelId="{E0457B5E-BBF1-42A0-A46E-983D03BDC33B}" type="presOf" srcId="{30A8D738-59D0-4B47-BD10-010A677F71B7}" destId="{99F9971B-5C61-4A8D-82F4-7E7F20F063A1}" srcOrd="0" destOrd="0" presId="urn:microsoft.com/office/officeart/2005/8/layout/process4"/>
    <dgm:cxn modelId="{77CEB262-2F83-4AD9-8491-7EBECF6E8095}" type="presOf" srcId="{FE8ED23C-1DA3-4F8D-8329-1428A0BBEA3D}" destId="{52FBD962-DE35-4A7A-8CBF-499855F2E9BF}" srcOrd="0" destOrd="0" presId="urn:microsoft.com/office/officeart/2005/8/layout/process4"/>
    <dgm:cxn modelId="{026BE468-E2C7-4E59-8BFE-9D0B40784E67}" srcId="{1A473FB3-24AB-4E50-AA13-83CD33E1CF87}" destId="{51EB28DD-B80F-456A-898F-0D4E9939CB4E}" srcOrd="2" destOrd="0" parTransId="{F3A3A02B-46F3-4111-ACB3-24BD7E696B1E}" sibTransId="{4BBAE96B-3B54-468C-8071-E118E4129AC3}"/>
    <dgm:cxn modelId="{60BD546D-E244-490C-9C81-08111E9BDC56}" type="presOf" srcId="{6C72ABC7-5F0D-4F69-9BE5-86F2B220D2F5}" destId="{4406362C-6F12-40B0-AF1C-171D414E0D8E}" srcOrd="0" destOrd="0" presId="urn:microsoft.com/office/officeart/2005/8/layout/process4"/>
    <dgm:cxn modelId="{C6E40457-EADF-499D-8E9C-0C903C04CCD9}" srcId="{0BCA98B9-D9E1-4090-9007-2A0018C59B46}" destId="{30A8D738-59D0-4B47-BD10-010A677F71B7}" srcOrd="1" destOrd="0" parTransId="{B851C11C-9FAB-40B4-8C18-5D59950B4F85}" sibTransId="{29B8B599-5FC4-4050-8C4B-B3CD015508C6}"/>
    <dgm:cxn modelId="{8AA4407D-D605-43C7-8CFE-A0915B4598B2}" type="presOf" srcId="{F529C2DE-333E-410F-BD98-D31574E81CF0}" destId="{BB88A5CA-63C1-4D5E-ADF5-B26189D1827D}" srcOrd="0" destOrd="0" presId="urn:microsoft.com/office/officeart/2005/8/layout/process4"/>
    <dgm:cxn modelId="{44A42892-59B3-44C4-BFBC-3B41C27D6E3B}" type="presOf" srcId="{1A473FB3-24AB-4E50-AA13-83CD33E1CF87}" destId="{97FAE442-987C-49AD-BDED-357B7AF3203C}" srcOrd="1" destOrd="0" presId="urn:microsoft.com/office/officeart/2005/8/layout/process4"/>
    <dgm:cxn modelId="{DCC9E29D-5D8B-44B9-85B0-DB084FDC639C}" srcId="{F529C2DE-333E-410F-BD98-D31574E81CF0}" destId="{1A473FB3-24AB-4E50-AA13-83CD33E1CF87}" srcOrd="1" destOrd="0" parTransId="{C266BA16-5B2C-4F29-894A-C02E13044EE2}" sibTransId="{312F3B91-C3D7-4966-9FB6-186C771A9164}"/>
    <dgm:cxn modelId="{33B2F5CA-9ABB-4B33-A886-33E2DC4D2220}" type="presOf" srcId="{1A473FB3-24AB-4E50-AA13-83CD33E1CF87}" destId="{E8E17284-B414-4DB4-A12B-B474FABCB44E}" srcOrd="0" destOrd="0" presId="urn:microsoft.com/office/officeart/2005/8/layout/process4"/>
    <dgm:cxn modelId="{987ACAE4-A922-47CA-942A-ACB5946EF611}" type="presOf" srcId="{51EB28DD-B80F-456A-898F-0D4E9939CB4E}" destId="{C48B36D3-1B95-452E-9023-9FD0C014D993}" srcOrd="0" destOrd="0" presId="urn:microsoft.com/office/officeart/2005/8/layout/process4"/>
    <dgm:cxn modelId="{FE59062A-7A83-47E3-A219-F6A5F5DC65B6}" type="presParOf" srcId="{BB88A5CA-63C1-4D5E-ADF5-B26189D1827D}" destId="{3839954D-AF0A-4C5F-9A68-4B5BFDBFE7BC}" srcOrd="0" destOrd="0" presId="urn:microsoft.com/office/officeart/2005/8/layout/process4"/>
    <dgm:cxn modelId="{20A61832-E726-457C-9C7D-4EF5A44629F3}" type="presParOf" srcId="{3839954D-AF0A-4C5F-9A68-4B5BFDBFE7BC}" destId="{E8E17284-B414-4DB4-A12B-B474FABCB44E}" srcOrd="0" destOrd="0" presId="urn:microsoft.com/office/officeart/2005/8/layout/process4"/>
    <dgm:cxn modelId="{634B1E5F-48AE-4409-9934-1F6737BD1926}" type="presParOf" srcId="{3839954D-AF0A-4C5F-9A68-4B5BFDBFE7BC}" destId="{97FAE442-987C-49AD-BDED-357B7AF3203C}" srcOrd="1" destOrd="0" presId="urn:microsoft.com/office/officeart/2005/8/layout/process4"/>
    <dgm:cxn modelId="{99DFAD64-F179-4BBD-85AF-39F1926A8907}" type="presParOf" srcId="{3839954D-AF0A-4C5F-9A68-4B5BFDBFE7BC}" destId="{A0772D33-4C82-4214-B50D-CB24F1EF57B9}" srcOrd="2" destOrd="0" presId="urn:microsoft.com/office/officeart/2005/8/layout/process4"/>
    <dgm:cxn modelId="{DF214787-F7B9-4781-AB37-2620DE545BA8}" type="presParOf" srcId="{A0772D33-4C82-4214-B50D-CB24F1EF57B9}" destId="{52FBD962-DE35-4A7A-8CBF-499855F2E9BF}" srcOrd="0" destOrd="0" presId="urn:microsoft.com/office/officeart/2005/8/layout/process4"/>
    <dgm:cxn modelId="{72CF1D97-A459-4CBC-B0FC-E814EC62C951}" type="presParOf" srcId="{A0772D33-4C82-4214-B50D-CB24F1EF57B9}" destId="{05BDA235-5C57-42F0-874A-9B3061F4B6FE}" srcOrd="1" destOrd="0" presId="urn:microsoft.com/office/officeart/2005/8/layout/process4"/>
    <dgm:cxn modelId="{267C4A25-EDC6-4906-A39D-6F083E72069F}" type="presParOf" srcId="{A0772D33-4C82-4214-B50D-CB24F1EF57B9}" destId="{C48B36D3-1B95-452E-9023-9FD0C014D993}" srcOrd="2" destOrd="0" presId="urn:microsoft.com/office/officeart/2005/8/layout/process4"/>
    <dgm:cxn modelId="{1EA97D92-00F7-431C-BCA0-6D45C6070CEB}" type="presParOf" srcId="{BB88A5CA-63C1-4D5E-ADF5-B26189D1827D}" destId="{A7CEEC3A-22CE-41E8-A1FD-2ADF81200A25}" srcOrd="1" destOrd="0" presId="urn:microsoft.com/office/officeart/2005/8/layout/process4"/>
    <dgm:cxn modelId="{A85AC1F7-4B5C-4548-94D4-06115CEB0071}" type="presParOf" srcId="{BB88A5CA-63C1-4D5E-ADF5-B26189D1827D}" destId="{CCEEE4F9-A7C4-4742-A3AA-642E423D4B5B}" srcOrd="2" destOrd="0" presId="urn:microsoft.com/office/officeart/2005/8/layout/process4"/>
    <dgm:cxn modelId="{4BE45BE6-5FF5-4798-887F-1856FC824C5C}" type="presParOf" srcId="{CCEEE4F9-A7C4-4742-A3AA-642E423D4B5B}" destId="{93DF6007-D6A0-407C-8F09-716CD2226841}" srcOrd="0" destOrd="0" presId="urn:microsoft.com/office/officeart/2005/8/layout/process4"/>
    <dgm:cxn modelId="{ED973595-40A4-4DDE-8EC4-69E117F5D1C1}" type="presParOf" srcId="{CCEEE4F9-A7C4-4742-A3AA-642E423D4B5B}" destId="{FB04BE2D-F5F5-4CCA-98C1-34F69690EC53}" srcOrd="1" destOrd="0" presId="urn:microsoft.com/office/officeart/2005/8/layout/process4"/>
    <dgm:cxn modelId="{158A4F4E-5343-44A4-80CC-4BEE6DBB0CED}" type="presParOf" srcId="{CCEEE4F9-A7C4-4742-A3AA-642E423D4B5B}" destId="{20293E44-E9C2-4A0D-9E00-BA4ED10BE491}" srcOrd="2" destOrd="0" presId="urn:microsoft.com/office/officeart/2005/8/layout/process4"/>
    <dgm:cxn modelId="{D5D5BD87-3D38-4872-93E5-89931C1A19B3}" type="presParOf" srcId="{20293E44-E9C2-4A0D-9E00-BA4ED10BE491}" destId="{4406362C-6F12-40B0-AF1C-171D414E0D8E}" srcOrd="0" destOrd="0" presId="urn:microsoft.com/office/officeart/2005/8/layout/process4"/>
    <dgm:cxn modelId="{69BC2CB7-85D8-4435-83B8-10FE27B82473}" type="presParOf" srcId="{20293E44-E9C2-4A0D-9E00-BA4ED10BE491}" destId="{99F9971B-5C61-4A8D-82F4-7E7F20F063A1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110A4D-3F5E-4135-8A9F-CAF8BD865382}" type="doc">
      <dgm:prSet loTypeId="urn:microsoft.com/office/officeart/2005/8/layout/cycle5" loCatId="cycl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6B28433-06D5-4A6C-A5BD-D422E2368D1C}">
      <dgm:prSet phldrT="[Text]" custT="1"/>
      <dgm:spPr>
        <a:xfrm>
          <a:off x="1170542" y="1813501"/>
          <a:ext cx="2708544" cy="1097396"/>
        </a:xfrm>
      </dgm:spPr>
      <dgm:t>
        <a:bodyPr/>
        <a:lstStyle/>
        <a:p>
          <a:r>
            <a:rPr lang="en-US" sz="2800">
              <a:latin typeface="Calibri"/>
              <a:ea typeface="+mn-ea"/>
              <a:cs typeface="+mn-cs"/>
            </a:rPr>
            <a:t>Implementation</a:t>
          </a:r>
          <a:br>
            <a:rPr lang="id-ID" sz="2700">
              <a:latin typeface="Calibri"/>
              <a:ea typeface="+mn-ea"/>
              <a:cs typeface="+mn-cs"/>
            </a:rPr>
          </a:br>
          <a:r>
            <a:rPr lang="id-ID" sz="2000" i="1">
              <a:latin typeface="Calibri"/>
              <a:ea typeface="+mn-ea"/>
              <a:cs typeface="+mn-cs"/>
            </a:rPr>
            <a:t>(New System)</a:t>
          </a:r>
          <a:endParaRPr lang="en-US" sz="2000" i="1" dirty="0">
            <a:latin typeface="Calibri"/>
            <a:ea typeface="+mn-ea"/>
            <a:cs typeface="+mn-cs"/>
          </a:endParaRPr>
        </a:p>
      </dgm:t>
    </dgm:pt>
    <dgm:pt modelId="{B1E169FA-2675-4029-A163-F457E76F545E}" type="sibTrans" cxnId="{18DCA477-07DC-4F6D-8F4E-3E0A81C9A54E}">
      <dgm:prSet/>
      <dgm:spPr>
        <a:xfrm>
          <a:off x="2524814" y="550394"/>
          <a:ext cx="3623611" cy="3623611"/>
        </a:xfrm>
      </dgm:spPr>
      <dgm:t>
        <a:bodyPr/>
        <a:lstStyle/>
        <a:p>
          <a:endParaRPr lang="en-US"/>
        </a:p>
      </dgm:t>
    </dgm:pt>
    <dgm:pt modelId="{DB385FBD-7474-4D3F-A1AF-5C3AC297BBB2}" type="parTrans" cxnId="{18DCA477-07DC-4F6D-8F4E-3E0A81C9A54E}">
      <dgm:prSet/>
      <dgm:spPr/>
      <dgm:t>
        <a:bodyPr/>
        <a:lstStyle/>
        <a:p>
          <a:endParaRPr lang="en-US"/>
        </a:p>
      </dgm:t>
    </dgm:pt>
    <dgm:pt modelId="{8B338C84-75DE-490B-B7BD-E14CF644700D}">
      <dgm:prSet phldrT="[Text]" custT="1"/>
      <dgm:spPr>
        <a:xfrm>
          <a:off x="3181635" y="3625307"/>
          <a:ext cx="2309969" cy="1097396"/>
        </a:xfrm>
      </dgm:spPr>
      <dgm:t>
        <a:bodyPr/>
        <a:lstStyle/>
        <a:p>
          <a:r>
            <a:rPr lang="en-US" sz="2800">
              <a:latin typeface="Calibri"/>
              <a:ea typeface="+mn-ea"/>
              <a:cs typeface="+mn-cs"/>
            </a:rPr>
            <a:t>Design</a:t>
          </a:r>
          <a:br>
            <a:rPr lang="id-ID" sz="2000">
              <a:latin typeface="Calibri"/>
              <a:ea typeface="+mn-ea"/>
              <a:cs typeface="+mn-cs"/>
            </a:rPr>
          </a:br>
          <a:r>
            <a:rPr lang="id-ID" sz="2000" i="1">
              <a:latin typeface="Calibri"/>
              <a:ea typeface="+mn-ea"/>
              <a:cs typeface="+mn-cs"/>
            </a:rPr>
            <a:t>(System Specification)</a:t>
          </a:r>
          <a:endParaRPr lang="en-US" sz="2000" i="1" dirty="0">
            <a:latin typeface="Calibri"/>
            <a:ea typeface="+mn-ea"/>
            <a:cs typeface="+mn-cs"/>
          </a:endParaRPr>
        </a:p>
      </dgm:t>
    </dgm:pt>
    <dgm:pt modelId="{CC63CE4D-9440-4F4D-8A92-796B92B85288}" type="sibTrans" cxnId="{75E66621-FE1B-4784-91DA-B57E1A272B49}">
      <dgm:prSet/>
      <dgm:spPr>
        <a:xfrm>
          <a:off x="2524814" y="550394"/>
          <a:ext cx="3623611" cy="3623611"/>
        </a:xfrm>
      </dgm:spPr>
      <dgm:t>
        <a:bodyPr/>
        <a:lstStyle/>
        <a:p>
          <a:endParaRPr lang="en-US"/>
        </a:p>
      </dgm:t>
    </dgm:pt>
    <dgm:pt modelId="{AF723A37-A4F6-46ED-B77D-4EC8872C222B}" type="parTrans" cxnId="{75E66621-FE1B-4784-91DA-B57E1A272B49}">
      <dgm:prSet/>
      <dgm:spPr/>
      <dgm:t>
        <a:bodyPr/>
        <a:lstStyle/>
        <a:p>
          <a:endParaRPr lang="en-US"/>
        </a:p>
      </dgm:t>
    </dgm:pt>
    <dgm:pt modelId="{C80A8738-ACA8-4E35-A7C5-DA04AA9E6147}">
      <dgm:prSet phldrT="[Text]" custT="1"/>
      <dgm:spPr>
        <a:xfrm>
          <a:off x="4876973" y="1813501"/>
          <a:ext cx="2542904" cy="1097396"/>
        </a:xfrm>
      </dgm:spPr>
      <dgm:t>
        <a:bodyPr/>
        <a:lstStyle/>
        <a:p>
          <a:r>
            <a:rPr lang="en-US" sz="2800">
              <a:latin typeface="Calibri"/>
              <a:ea typeface="+mn-ea"/>
              <a:cs typeface="+mn-cs"/>
            </a:rPr>
            <a:t>Analysis</a:t>
          </a:r>
          <a:br>
            <a:rPr lang="id-ID" sz="2000">
              <a:latin typeface="Calibri"/>
              <a:ea typeface="+mn-ea"/>
              <a:cs typeface="+mn-cs"/>
            </a:rPr>
          </a:br>
          <a:r>
            <a:rPr lang="id-ID" sz="2000" i="1">
              <a:latin typeface="Calibri"/>
              <a:ea typeface="+mn-ea"/>
              <a:cs typeface="+mn-cs"/>
            </a:rPr>
            <a:t>(System Specification)</a:t>
          </a:r>
          <a:endParaRPr lang="en-US" sz="2000" i="1" dirty="0">
            <a:latin typeface="Calibri"/>
            <a:ea typeface="+mn-ea"/>
            <a:cs typeface="+mn-cs"/>
          </a:endParaRPr>
        </a:p>
      </dgm:t>
    </dgm:pt>
    <dgm:pt modelId="{6BAC6641-6F16-42C7-9628-222D46D6B99E}" type="sibTrans" cxnId="{8D42E35A-4FD1-474D-A81F-5FE06D8AAA22}">
      <dgm:prSet/>
      <dgm:spPr>
        <a:xfrm>
          <a:off x="2524814" y="550394"/>
          <a:ext cx="3623611" cy="3623611"/>
        </a:xfrm>
      </dgm:spPr>
      <dgm:t>
        <a:bodyPr/>
        <a:lstStyle/>
        <a:p>
          <a:endParaRPr lang="en-US"/>
        </a:p>
      </dgm:t>
    </dgm:pt>
    <dgm:pt modelId="{118471EF-ADB4-4EEF-BD87-24A1F28669BF}" type="parTrans" cxnId="{8D42E35A-4FD1-474D-A81F-5FE06D8AAA22}">
      <dgm:prSet/>
      <dgm:spPr/>
      <dgm:t>
        <a:bodyPr/>
        <a:lstStyle/>
        <a:p>
          <a:endParaRPr lang="en-US"/>
        </a:p>
      </dgm:t>
    </dgm:pt>
    <dgm:pt modelId="{746407FD-1023-4207-8A6F-8D6782650E11}">
      <dgm:prSet phldrT="[Text]" custT="1"/>
      <dgm:spPr>
        <a:xfrm>
          <a:off x="3102099" y="1695"/>
          <a:ext cx="2469041" cy="1097396"/>
        </a:xfrm>
      </dgm:spPr>
      <dgm:t>
        <a:bodyPr/>
        <a:lstStyle/>
        <a:p>
          <a:r>
            <a:rPr lang="en-US" sz="2800">
              <a:latin typeface="Calibri"/>
              <a:ea typeface="+mn-ea"/>
              <a:cs typeface="+mn-cs"/>
            </a:rPr>
            <a:t>Planning</a:t>
          </a:r>
          <a:endParaRPr lang="id-ID" sz="2800">
            <a:latin typeface="Calibri"/>
            <a:ea typeface="+mn-ea"/>
            <a:cs typeface="+mn-cs"/>
          </a:endParaRPr>
        </a:p>
        <a:p>
          <a:r>
            <a:rPr lang="id-ID" sz="2000" i="1">
              <a:latin typeface="Calibri"/>
              <a:ea typeface="+mn-ea"/>
              <a:cs typeface="+mn-cs"/>
            </a:rPr>
            <a:t>(System Proposal)</a:t>
          </a:r>
          <a:endParaRPr lang="en-US" sz="2000" i="1" dirty="0">
            <a:latin typeface="Calibri"/>
            <a:ea typeface="+mn-ea"/>
            <a:cs typeface="+mn-cs"/>
          </a:endParaRPr>
        </a:p>
      </dgm:t>
    </dgm:pt>
    <dgm:pt modelId="{5E05B78C-094A-4509-9654-09D2F26F3FFD}" type="sibTrans" cxnId="{861D5ABE-FC74-4203-BA70-713D604D7945}">
      <dgm:prSet/>
      <dgm:spPr>
        <a:xfrm>
          <a:off x="2524814" y="550394"/>
          <a:ext cx="3623611" cy="3623611"/>
        </a:xfrm>
      </dgm:spPr>
      <dgm:t>
        <a:bodyPr/>
        <a:lstStyle/>
        <a:p>
          <a:endParaRPr lang="en-US"/>
        </a:p>
      </dgm:t>
    </dgm:pt>
    <dgm:pt modelId="{7B6FAAAB-269F-4CC4-8442-29D9B5032544}" type="parTrans" cxnId="{861D5ABE-FC74-4203-BA70-713D604D7945}">
      <dgm:prSet/>
      <dgm:spPr/>
      <dgm:t>
        <a:bodyPr/>
        <a:lstStyle/>
        <a:p>
          <a:endParaRPr lang="en-US"/>
        </a:p>
      </dgm:t>
    </dgm:pt>
    <dgm:pt modelId="{0A3A9FBE-F7C6-41D0-A2A8-F50B183ED97D}" type="pres">
      <dgm:prSet presAssocID="{98110A4D-3F5E-4135-8A9F-CAF8BD865382}" presName="cycle" presStyleCnt="0">
        <dgm:presLayoutVars>
          <dgm:dir/>
          <dgm:resizeHandles val="exact"/>
        </dgm:presLayoutVars>
      </dgm:prSet>
      <dgm:spPr/>
    </dgm:pt>
    <dgm:pt modelId="{256E3A91-2E2F-4ED9-A28A-3DA97D5742E3}" type="pres">
      <dgm:prSet presAssocID="{746407FD-1023-4207-8A6F-8D6782650E11}" presName="node" presStyleLbl="node1" presStyleIdx="0" presStyleCnt="4" custScaleX="169262" custRadScaleRad="100101" custRadScaleInc="2327">
        <dgm:presLayoutVars>
          <dgm:bulletEnabled val="1"/>
        </dgm:presLayoutVars>
      </dgm:prSet>
      <dgm:spPr>
        <a:prstGeom prst="roundRect">
          <a:avLst/>
        </a:prstGeom>
      </dgm:spPr>
    </dgm:pt>
    <dgm:pt modelId="{8B1A1E44-0CA3-47B4-B36D-323702FD4456}" type="pres">
      <dgm:prSet presAssocID="{746407FD-1023-4207-8A6F-8D6782650E11}" presName="spNode" presStyleCnt="0"/>
      <dgm:spPr/>
    </dgm:pt>
    <dgm:pt modelId="{47F33915-6B3B-401C-B50F-B22A754E2EF7}" type="pres">
      <dgm:prSet presAssocID="{5E05B78C-094A-4509-9654-09D2F26F3FFD}" presName="sibTrans" presStyleLbl="sibTrans1D1" presStyleIdx="0" presStyleCnt="4" custScaleX="828042"/>
      <dgm:spPr>
        <a:custGeom>
          <a:avLst/>
          <a:gdLst/>
          <a:ahLst/>
          <a:cxnLst/>
          <a:rect l="0" t="0" r="0" b="0"/>
          <a:pathLst>
            <a:path>
              <a:moveTo>
                <a:pt x="3174428" y="617694"/>
              </a:moveTo>
              <a:arcTo wR="1811805" hR="1811805" stAng="19126251" swAng="1066856"/>
            </a:path>
          </a:pathLst>
        </a:custGeom>
      </dgm:spPr>
    </dgm:pt>
    <dgm:pt modelId="{28358C13-D8CC-4AD2-A7BF-1189D1A964E3}" type="pres">
      <dgm:prSet presAssocID="{C80A8738-ACA8-4E35-A7C5-DA04AA9E6147}" presName="node" presStyleLbl="node1" presStyleIdx="1" presStyleCnt="4" custScaleX="174326">
        <dgm:presLayoutVars>
          <dgm:bulletEnabled val="1"/>
        </dgm:presLayoutVars>
      </dgm:prSet>
      <dgm:spPr>
        <a:prstGeom prst="roundRect">
          <a:avLst/>
        </a:prstGeom>
      </dgm:spPr>
    </dgm:pt>
    <dgm:pt modelId="{7A773DDB-9EA6-40D0-908C-5A4C420FC715}" type="pres">
      <dgm:prSet presAssocID="{C80A8738-ACA8-4E35-A7C5-DA04AA9E6147}" presName="spNode" presStyleCnt="0"/>
      <dgm:spPr/>
    </dgm:pt>
    <dgm:pt modelId="{396D247C-7331-400F-88B3-FB5C75DEFBD2}" type="pres">
      <dgm:prSet presAssocID="{6BAC6641-6F16-42C7-9628-222D46D6B99E}" presName="sibTrans" presStyleLbl="sibTrans1D1" presStyleIdx="1" presStyleCnt="4" custScaleX="828042"/>
      <dgm:spPr>
        <a:custGeom>
          <a:avLst/>
          <a:gdLst/>
          <a:ahLst/>
          <a:cxnLst/>
          <a:rect l="0" t="0" r="0" b="0"/>
          <a:pathLst>
            <a:path>
              <a:moveTo>
                <a:pt x="3465772" y="2551424"/>
              </a:moveTo>
              <a:arcTo wR="1811805" hR="1811805" stAng="1445590" swAng="1190300"/>
            </a:path>
          </a:pathLst>
        </a:custGeom>
      </dgm:spPr>
    </dgm:pt>
    <dgm:pt modelId="{E5B85177-67DC-46B9-9178-4FD74108A018}" type="pres">
      <dgm:prSet presAssocID="{8B338C84-75DE-490B-B7BD-E14CF644700D}" presName="node" presStyleLbl="node1" presStyleIdx="2" presStyleCnt="4" custScaleX="158357">
        <dgm:presLayoutVars>
          <dgm:bulletEnabled val="1"/>
        </dgm:presLayoutVars>
      </dgm:prSet>
      <dgm:spPr>
        <a:prstGeom prst="roundRect">
          <a:avLst/>
        </a:prstGeom>
      </dgm:spPr>
    </dgm:pt>
    <dgm:pt modelId="{35D7A730-924C-49C3-A7BA-CD89FCBCE1AC}" type="pres">
      <dgm:prSet presAssocID="{8B338C84-75DE-490B-B7BD-E14CF644700D}" presName="spNode" presStyleCnt="0"/>
      <dgm:spPr/>
    </dgm:pt>
    <dgm:pt modelId="{D2CA6A8E-22C6-4F9F-B88D-7C12E5956E50}" type="pres">
      <dgm:prSet presAssocID="{CC63CE4D-9440-4F4D-8A92-796B92B85288}" presName="sibTrans" presStyleLbl="sibTrans1D1" presStyleIdx="2" presStyleCnt="4" custScaleX="828042"/>
      <dgm:spPr>
        <a:custGeom>
          <a:avLst/>
          <a:gdLst/>
          <a:ahLst/>
          <a:cxnLst/>
          <a:rect l="0" t="0" r="0" b="0"/>
          <a:pathLst>
            <a:path>
              <a:moveTo>
                <a:pt x="506998" y="3068832"/>
              </a:moveTo>
              <a:arcTo wR="1811805" hR="1811805" stAng="8164110" swAng="1190300"/>
            </a:path>
          </a:pathLst>
        </a:custGeom>
      </dgm:spPr>
    </dgm:pt>
    <dgm:pt modelId="{780DDDCB-B12F-428D-A586-90FD6F79F55C}" type="pres">
      <dgm:prSet presAssocID="{26B28433-06D5-4A6C-A5BD-D422E2368D1C}" presName="node" presStyleLbl="node1" presStyleIdx="3" presStyleCnt="4" custScaleX="185681">
        <dgm:presLayoutVars>
          <dgm:bulletEnabled val="1"/>
        </dgm:presLayoutVars>
      </dgm:prSet>
      <dgm:spPr>
        <a:prstGeom prst="roundRect">
          <a:avLst/>
        </a:prstGeom>
      </dgm:spPr>
    </dgm:pt>
    <dgm:pt modelId="{27501DD9-B23B-4A6C-B19F-BEDC210774CB}" type="pres">
      <dgm:prSet presAssocID="{26B28433-06D5-4A6C-A5BD-D422E2368D1C}" presName="spNode" presStyleCnt="0"/>
      <dgm:spPr/>
    </dgm:pt>
    <dgm:pt modelId="{498F4E31-E423-4928-A28F-F71BD81A544F}" type="pres">
      <dgm:prSet presAssocID="{B1E169FA-2675-4029-A163-F457E76F545E}" presName="sibTrans" presStyleLbl="sibTrans1D1" presStyleIdx="3" presStyleCnt="4" custScaleX="828042"/>
      <dgm:spPr>
        <a:custGeom>
          <a:avLst/>
          <a:gdLst/>
          <a:ahLst/>
          <a:cxnLst/>
          <a:rect l="0" t="0" r="0" b="0"/>
          <a:pathLst>
            <a:path>
              <a:moveTo>
                <a:pt x="149618" y="1090851"/>
              </a:moveTo>
              <a:arcTo wR="1811805" hR="1811805" stAng="12206894" swAng="1066856"/>
            </a:path>
          </a:pathLst>
        </a:custGeom>
      </dgm:spPr>
    </dgm:pt>
  </dgm:ptLst>
  <dgm:cxnLst>
    <dgm:cxn modelId="{F684C005-1181-45CB-9E86-B330B574B09E}" type="presOf" srcId="{26B28433-06D5-4A6C-A5BD-D422E2368D1C}" destId="{780DDDCB-B12F-428D-A586-90FD6F79F55C}" srcOrd="0" destOrd="0" presId="urn:microsoft.com/office/officeart/2005/8/layout/cycle5"/>
    <dgm:cxn modelId="{CA224C07-A86A-41D8-9943-136232E8CC09}" type="presOf" srcId="{C80A8738-ACA8-4E35-A7C5-DA04AA9E6147}" destId="{28358C13-D8CC-4AD2-A7BF-1189D1A964E3}" srcOrd="0" destOrd="0" presId="urn:microsoft.com/office/officeart/2005/8/layout/cycle5"/>
    <dgm:cxn modelId="{FD9BDC0C-F9FD-44BB-B7BF-45DF71A79094}" type="presOf" srcId="{98110A4D-3F5E-4135-8A9F-CAF8BD865382}" destId="{0A3A9FBE-F7C6-41D0-A2A8-F50B183ED97D}" srcOrd="0" destOrd="0" presId="urn:microsoft.com/office/officeart/2005/8/layout/cycle5"/>
    <dgm:cxn modelId="{75E66621-FE1B-4784-91DA-B57E1A272B49}" srcId="{98110A4D-3F5E-4135-8A9F-CAF8BD865382}" destId="{8B338C84-75DE-490B-B7BD-E14CF644700D}" srcOrd="2" destOrd="0" parTransId="{AF723A37-A4F6-46ED-B77D-4EC8872C222B}" sibTransId="{CC63CE4D-9440-4F4D-8A92-796B92B85288}"/>
    <dgm:cxn modelId="{646E693B-DAD5-412D-B326-E7A4D9C43A5A}" type="presOf" srcId="{B1E169FA-2675-4029-A163-F457E76F545E}" destId="{498F4E31-E423-4928-A28F-F71BD81A544F}" srcOrd="0" destOrd="0" presId="urn:microsoft.com/office/officeart/2005/8/layout/cycle5"/>
    <dgm:cxn modelId="{C0D36E57-05CA-4CFB-8E39-0E3BA74B30E5}" type="presOf" srcId="{6BAC6641-6F16-42C7-9628-222D46D6B99E}" destId="{396D247C-7331-400F-88B3-FB5C75DEFBD2}" srcOrd="0" destOrd="0" presId="urn:microsoft.com/office/officeart/2005/8/layout/cycle5"/>
    <dgm:cxn modelId="{18DCA477-07DC-4F6D-8F4E-3E0A81C9A54E}" srcId="{98110A4D-3F5E-4135-8A9F-CAF8BD865382}" destId="{26B28433-06D5-4A6C-A5BD-D422E2368D1C}" srcOrd="3" destOrd="0" parTransId="{DB385FBD-7474-4D3F-A1AF-5C3AC297BBB2}" sibTransId="{B1E169FA-2675-4029-A163-F457E76F545E}"/>
    <dgm:cxn modelId="{8D42E35A-4FD1-474D-A81F-5FE06D8AAA22}" srcId="{98110A4D-3F5E-4135-8A9F-CAF8BD865382}" destId="{C80A8738-ACA8-4E35-A7C5-DA04AA9E6147}" srcOrd="1" destOrd="0" parTransId="{118471EF-ADB4-4EEF-BD87-24A1F28669BF}" sibTransId="{6BAC6641-6F16-42C7-9628-222D46D6B99E}"/>
    <dgm:cxn modelId="{F0336E96-8422-46C3-862B-5D56B927FD2A}" type="presOf" srcId="{CC63CE4D-9440-4F4D-8A92-796B92B85288}" destId="{D2CA6A8E-22C6-4F9F-B88D-7C12E5956E50}" srcOrd="0" destOrd="0" presId="urn:microsoft.com/office/officeart/2005/8/layout/cycle5"/>
    <dgm:cxn modelId="{7D2B8E9D-128D-4942-8093-A9F2974A9370}" type="presOf" srcId="{8B338C84-75DE-490B-B7BD-E14CF644700D}" destId="{E5B85177-67DC-46B9-9178-4FD74108A018}" srcOrd="0" destOrd="0" presId="urn:microsoft.com/office/officeart/2005/8/layout/cycle5"/>
    <dgm:cxn modelId="{861D5ABE-FC74-4203-BA70-713D604D7945}" srcId="{98110A4D-3F5E-4135-8A9F-CAF8BD865382}" destId="{746407FD-1023-4207-8A6F-8D6782650E11}" srcOrd="0" destOrd="0" parTransId="{7B6FAAAB-269F-4CC4-8442-29D9B5032544}" sibTransId="{5E05B78C-094A-4509-9654-09D2F26F3FFD}"/>
    <dgm:cxn modelId="{EE7BBCE4-A0CC-4505-96A6-D3009F46F363}" type="presOf" srcId="{746407FD-1023-4207-8A6F-8D6782650E11}" destId="{256E3A91-2E2F-4ED9-A28A-3DA97D5742E3}" srcOrd="0" destOrd="0" presId="urn:microsoft.com/office/officeart/2005/8/layout/cycle5"/>
    <dgm:cxn modelId="{E4CC62E6-7045-4F42-9F22-758021A30E3F}" type="presOf" srcId="{5E05B78C-094A-4509-9654-09D2F26F3FFD}" destId="{47F33915-6B3B-401C-B50F-B22A754E2EF7}" srcOrd="0" destOrd="0" presId="urn:microsoft.com/office/officeart/2005/8/layout/cycle5"/>
    <dgm:cxn modelId="{D967F434-FF24-4FD2-8193-583B9CF52E81}" type="presParOf" srcId="{0A3A9FBE-F7C6-41D0-A2A8-F50B183ED97D}" destId="{256E3A91-2E2F-4ED9-A28A-3DA97D5742E3}" srcOrd="0" destOrd="0" presId="urn:microsoft.com/office/officeart/2005/8/layout/cycle5"/>
    <dgm:cxn modelId="{43893437-D106-4223-A856-AFCFB6C4BA7E}" type="presParOf" srcId="{0A3A9FBE-F7C6-41D0-A2A8-F50B183ED97D}" destId="{8B1A1E44-0CA3-47B4-B36D-323702FD4456}" srcOrd="1" destOrd="0" presId="urn:microsoft.com/office/officeart/2005/8/layout/cycle5"/>
    <dgm:cxn modelId="{98D288A6-A063-4B43-B891-EAF4188F0084}" type="presParOf" srcId="{0A3A9FBE-F7C6-41D0-A2A8-F50B183ED97D}" destId="{47F33915-6B3B-401C-B50F-B22A754E2EF7}" srcOrd="2" destOrd="0" presId="urn:microsoft.com/office/officeart/2005/8/layout/cycle5"/>
    <dgm:cxn modelId="{08440EF2-82E3-4385-95B1-539E7398E275}" type="presParOf" srcId="{0A3A9FBE-F7C6-41D0-A2A8-F50B183ED97D}" destId="{28358C13-D8CC-4AD2-A7BF-1189D1A964E3}" srcOrd="3" destOrd="0" presId="urn:microsoft.com/office/officeart/2005/8/layout/cycle5"/>
    <dgm:cxn modelId="{B6A037A6-C2B7-40EB-B970-686245374CE4}" type="presParOf" srcId="{0A3A9FBE-F7C6-41D0-A2A8-F50B183ED97D}" destId="{7A773DDB-9EA6-40D0-908C-5A4C420FC715}" srcOrd="4" destOrd="0" presId="urn:microsoft.com/office/officeart/2005/8/layout/cycle5"/>
    <dgm:cxn modelId="{3FE4AB0C-C027-47CB-B3A6-4721DB71E4B9}" type="presParOf" srcId="{0A3A9FBE-F7C6-41D0-A2A8-F50B183ED97D}" destId="{396D247C-7331-400F-88B3-FB5C75DEFBD2}" srcOrd="5" destOrd="0" presId="urn:microsoft.com/office/officeart/2005/8/layout/cycle5"/>
    <dgm:cxn modelId="{B644EB6B-3244-4B4B-B192-4F068A862636}" type="presParOf" srcId="{0A3A9FBE-F7C6-41D0-A2A8-F50B183ED97D}" destId="{E5B85177-67DC-46B9-9178-4FD74108A018}" srcOrd="6" destOrd="0" presId="urn:microsoft.com/office/officeart/2005/8/layout/cycle5"/>
    <dgm:cxn modelId="{2C8208F5-12B2-4FAC-87F8-69FC1F5B203F}" type="presParOf" srcId="{0A3A9FBE-F7C6-41D0-A2A8-F50B183ED97D}" destId="{35D7A730-924C-49C3-A7BA-CD89FCBCE1AC}" srcOrd="7" destOrd="0" presId="urn:microsoft.com/office/officeart/2005/8/layout/cycle5"/>
    <dgm:cxn modelId="{D57C7DF8-CAA8-4193-BFDC-CE18234F300D}" type="presParOf" srcId="{0A3A9FBE-F7C6-41D0-A2A8-F50B183ED97D}" destId="{D2CA6A8E-22C6-4F9F-B88D-7C12E5956E50}" srcOrd="8" destOrd="0" presId="urn:microsoft.com/office/officeart/2005/8/layout/cycle5"/>
    <dgm:cxn modelId="{8D20E07C-7B89-4727-BC23-DF7EEC354274}" type="presParOf" srcId="{0A3A9FBE-F7C6-41D0-A2A8-F50B183ED97D}" destId="{780DDDCB-B12F-428D-A586-90FD6F79F55C}" srcOrd="9" destOrd="0" presId="urn:microsoft.com/office/officeart/2005/8/layout/cycle5"/>
    <dgm:cxn modelId="{E0932A0F-F6F8-4EA7-87D9-21E0FF66336C}" type="presParOf" srcId="{0A3A9FBE-F7C6-41D0-A2A8-F50B183ED97D}" destId="{27501DD9-B23B-4A6C-B19F-BEDC210774CB}" srcOrd="10" destOrd="0" presId="urn:microsoft.com/office/officeart/2005/8/layout/cycle5"/>
    <dgm:cxn modelId="{820B516D-18D0-41D9-B6F2-F89725BEC6C8}" type="presParOf" srcId="{0A3A9FBE-F7C6-41D0-A2A8-F50B183ED97D}" destId="{498F4E31-E423-4928-A28F-F71BD81A544F}" srcOrd="11" destOrd="0" presId="urn:microsoft.com/office/officeart/2005/8/layout/cycle5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B03AD9-3E5D-4524-8A59-32C0B1B29EB9}" type="doc">
      <dgm:prSet loTypeId="urn:microsoft.com/office/officeart/2005/8/layout/cycle2" loCatId="cycle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924638-D73F-4DBD-8240-BEF46C5B13CC}">
      <dgm:prSet phldrT="[Text]" custT="1"/>
      <dgm:spPr/>
      <dgm:t>
        <a:bodyPr/>
        <a:lstStyle/>
        <a:p>
          <a:r>
            <a:rPr lang="en-US" sz="2800" b="1"/>
            <a:t>Notation</a:t>
          </a:r>
          <a:r>
            <a:rPr lang="en-US" sz="2600" b="1"/>
            <a:t>: </a:t>
          </a:r>
          <a:r>
            <a:rPr lang="en-US" sz="1800" b="1"/>
            <a:t>Standard</a:t>
          </a:r>
          <a:endParaRPr lang="en-US" sz="1800" b="1" dirty="0"/>
        </a:p>
      </dgm:t>
    </dgm:pt>
    <dgm:pt modelId="{2D13BEB8-D261-4A2C-A219-2BC796B45B91}" type="parTrans" cxnId="{4B5CAE16-6F89-4B9B-928E-73EBFD48D1ED}">
      <dgm:prSet/>
      <dgm:spPr/>
      <dgm:t>
        <a:bodyPr/>
        <a:lstStyle/>
        <a:p>
          <a:endParaRPr lang="en-US" b="1"/>
        </a:p>
      </dgm:t>
    </dgm:pt>
    <dgm:pt modelId="{920A8744-5165-4612-BAB2-6C2EE8D5FF71}" type="sibTrans" cxnId="{4B5CAE16-6F89-4B9B-928E-73EBFD48D1ED}">
      <dgm:prSet/>
      <dgm:spPr/>
      <dgm:t>
        <a:bodyPr/>
        <a:lstStyle/>
        <a:p>
          <a:endParaRPr lang="en-US" b="1"/>
        </a:p>
      </dgm:t>
    </dgm:pt>
    <dgm:pt modelId="{55F354E5-F796-4007-B9AE-8C76F5BE912E}">
      <dgm:prSet phldrT="[Text]" custT="1"/>
      <dgm:spPr/>
      <dgm:t>
        <a:bodyPr/>
        <a:lstStyle/>
        <a:p>
          <a:r>
            <a:rPr lang="en-US" sz="2800" b="1"/>
            <a:t>Tools</a:t>
          </a:r>
          <a:r>
            <a:rPr lang="en-US" sz="2200" b="1"/>
            <a:t>: </a:t>
          </a:r>
          <a:r>
            <a:rPr lang="en-US" sz="1800" b="1"/>
            <a:t>Support Standard and Process</a:t>
          </a:r>
          <a:endParaRPr lang="en-US" sz="1800" b="1" dirty="0"/>
        </a:p>
      </dgm:t>
    </dgm:pt>
    <dgm:pt modelId="{CF1F7D62-407D-4DBF-AD4E-44E31724B482}" type="parTrans" cxnId="{72FBA379-5D17-4EB1-AFF8-16A0429D03B9}">
      <dgm:prSet/>
      <dgm:spPr/>
      <dgm:t>
        <a:bodyPr/>
        <a:lstStyle/>
        <a:p>
          <a:endParaRPr lang="en-US" b="1"/>
        </a:p>
      </dgm:t>
    </dgm:pt>
    <dgm:pt modelId="{C4854E32-447F-4322-9BE8-74879E4E557E}" type="sibTrans" cxnId="{72FBA379-5D17-4EB1-AFF8-16A0429D03B9}">
      <dgm:prSet/>
      <dgm:spPr/>
      <dgm:t>
        <a:bodyPr/>
        <a:lstStyle/>
        <a:p>
          <a:endParaRPr lang="en-US" b="1"/>
        </a:p>
      </dgm:t>
    </dgm:pt>
    <dgm:pt modelId="{45021FF0-8400-430A-8771-3E3CFD719CA0}">
      <dgm:prSet phldrT="[Text]" custT="1"/>
      <dgm:spPr/>
      <dgm:t>
        <a:bodyPr/>
        <a:lstStyle/>
        <a:p>
          <a:r>
            <a:rPr lang="en-US" sz="2800" b="1"/>
            <a:t>Process</a:t>
          </a:r>
          <a:r>
            <a:rPr lang="en-US" sz="2600" b="1"/>
            <a:t>: </a:t>
          </a:r>
          <a:r>
            <a:rPr lang="en-US" sz="1800" b="1"/>
            <a:t>C</a:t>
          </a:r>
          <a:r>
            <a:rPr lang="id-ID" sz="1800" b="1"/>
            <a:t>ustomer</a:t>
          </a:r>
          <a:r>
            <a:rPr lang="en-US" sz="1800" b="1"/>
            <a:t>-Oriented</a:t>
          </a:r>
          <a:r>
            <a:rPr lang="id-ID" sz="1800" b="1"/>
            <a:t> Methodology</a:t>
          </a:r>
          <a:endParaRPr lang="en-US" sz="1800" b="1" dirty="0"/>
        </a:p>
      </dgm:t>
    </dgm:pt>
    <dgm:pt modelId="{2008A5EF-5222-4F64-8B4D-562123FE8D70}" type="parTrans" cxnId="{DC3DF330-E968-493B-AA5B-037E15247355}">
      <dgm:prSet/>
      <dgm:spPr/>
      <dgm:t>
        <a:bodyPr/>
        <a:lstStyle/>
        <a:p>
          <a:endParaRPr lang="en-US" b="1"/>
        </a:p>
      </dgm:t>
    </dgm:pt>
    <dgm:pt modelId="{98CB7FA9-E7E5-44FA-BA29-18B7EBDA206D}" type="sibTrans" cxnId="{DC3DF330-E968-493B-AA5B-037E15247355}">
      <dgm:prSet/>
      <dgm:spPr/>
      <dgm:t>
        <a:bodyPr/>
        <a:lstStyle/>
        <a:p>
          <a:endParaRPr lang="en-US" b="1"/>
        </a:p>
      </dgm:t>
    </dgm:pt>
    <dgm:pt modelId="{A9ACF53A-31D6-4593-A129-36B5252562B0}" type="pres">
      <dgm:prSet presAssocID="{CFB03AD9-3E5D-4524-8A59-32C0B1B29EB9}" presName="cycle" presStyleCnt="0">
        <dgm:presLayoutVars>
          <dgm:dir/>
          <dgm:resizeHandles val="exact"/>
        </dgm:presLayoutVars>
      </dgm:prSet>
      <dgm:spPr/>
    </dgm:pt>
    <dgm:pt modelId="{38E903FB-F01E-4EC3-9C7B-ECB5160B8E14}" type="pres">
      <dgm:prSet presAssocID="{75924638-D73F-4DBD-8240-BEF46C5B13CC}" presName="node" presStyleLbl="node1" presStyleIdx="0" presStyleCnt="3">
        <dgm:presLayoutVars>
          <dgm:bulletEnabled val="1"/>
        </dgm:presLayoutVars>
      </dgm:prSet>
      <dgm:spPr/>
    </dgm:pt>
    <dgm:pt modelId="{912B529E-2514-4472-9A54-E282F56B56E9}" type="pres">
      <dgm:prSet presAssocID="{920A8744-5165-4612-BAB2-6C2EE8D5FF71}" presName="sibTrans" presStyleLbl="sibTrans2D1" presStyleIdx="0" presStyleCnt="3"/>
      <dgm:spPr/>
    </dgm:pt>
    <dgm:pt modelId="{F036CEA7-4FD4-4D27-9289-F5E244A7323D}" type="pres">
      <dgm:prSet presAssocID="{920A8744-5165-4612-BAB2-6C2EE8D5FF71}" presName="connectorText" presStyleLbl="sibTrans2D1" presStyleIdx="0" presStyleCnt="3"/>
      <dgm:spPr/>
    </dgm:pt>
    <dgm:pt modelId="{97CF7F39-2922-475F-8CE9-B51D4EFFFF41}" type="pres">
      <dgm:prSet presAssocID="{55F354E5-F796-4007-B9AE-8C76F5BE912E}" presName="node" presStyleLbl="node1" presStyleIdx="1" presStyleCnt="3">
        <dgm:presLayoutVars>
          <dgm:bulletEnabled val="1"/>
        </dgm:presLayoutVars>
      </dgm:prSet>
      <dgm:spPr/>
    </dgm:pt>
    <dgm:pt modelId="{856BCF7C-0DA9-4937-B146-FA812DD4AAC8}" type="pres">
      <dgm:prSet presAssocID="{C4854E32-447F-4322-9BE8-74879E4E557E}" presName="sibTrans" presStyleLbl="sibTrans2D1" presStyleIdx="1" presStyleCnt="3"/>
      <dgm:spPr/>
    </dgm:pt>
    <dgm:pt modelId="{96DB5D4C-4745-4C37-BA19-92E5C618EB30}" type="pres">
      <dgm:prSet presAssocID="{C4854E32-447F-4322-9BE8-74879E4E557E}" presName="connectorText" presStyleLbl="sibTrans2D1" presStyleIdx="1" presStyleCnt="3"/>
      <dgm:spPr/>
    </dgm:pt>
    <dgm:pt modelId="{C70EFB05-DB09-4628-A3B2-986C15362C70}" type="pres">
      <dgm:prSet presAssocID="{45021FF0-8400-430A-8771-3E3CFD719CA0}" presName="node" presStyleLbl="node1" presStyleIdx="2" presStyleCnt="3">
        <dgm:presLayoutVars>
          <dgm:bulletEnabled val="1"/>
        </dgm:presLayoutVars>
      </dgm:prSet>
      <dgm:spPr/>
    </dgm:pt>
    <dgm:pt modelId="{15321360-B281-45E8-AEA0-FAF588F79351}" type="pres">
      <dgm:prSet presAssocID="{98CB7FA9-E7E5-44FA-BA29-18B7EBDA206D}" presName="sibTrans" presStyleLbl="sibTrans2D1" presStyleIdx="2" presStyleCnt="3"/>
      <dgm:spPr/>
    </dgm:pt>
    <dgm:pt modelId="{7ADD0293-D38B-408F-8817-C9F3A7353DBF}" type="pres">
      <dgm:prSet presAssocID="{98CB7FA9-E7E5-44FA-BA29-18B7EBDA206D}" presName="connectorText" presStyleLbl="sibTrans2D1" presStyleIdx="2" presStyleCnt="3"/>
      <dgm:spPr/>
    </dgm:pt>
  </dgm:ptLst>
  <dgm:cxnLst>
    <dgm:cxn modelId="{4B5CAE16-6F89-4B9B-928E-73EBFD48D1ED}" srcId="{CFB03AD9-3E5D-4524-8A59-32C0B1B29EB9}" destId="{75924638-D73F-4DBD-8240-BEF46C5B13CC}" srcOrd="0" destOrd="0" parTransId="{2D13BEB8-D261-4A2C-A219-2BC796B45B91}" sibTransId="{920A8744-5165-4612-BAB2-6C2EE8D5FF71}"/>
    <dgm:cxn modelId="{BAD7F019-54B7-46B1-8E2A-D7039112C23D}" type="presOf" srcId="{920A8744-5165-4612-BAB2-6C2EE8D5FF71}" destId="{F036CEA7-4FD4-4D27-9289-F5E244A7323D}" srcOrd="1" destOrd="0" presId="urn:microsoft.com/office/officeart/2005/8/layout/cycle2"/>
    <dgm:cxn modelId="{DC3DF330-E968-493B-AA5B-037E15247355}" srcId="{CFB03AD9-3E5D-4524-8A59-32C0B1B29EB9}" destId="{45021FF0-8400-430A-8771-3E3CFD719CA0}" srcOrd="2" destOrd="0" parTransId="{2008A5EF-5222-4F64-8B4D-562123FE8D70}" sibTransId="{98CB7FA9-E7E5-44FA-BA29-18B7EBDA206D}"/>
    <dgm:cxn modelId="{F6CFC963-DAD7-4116-9C18-795D5FBCE46A}" type="presOf" srcId="{920A8744-5165-4612-BAB2-6C2EE8D5FF71}" destId="{912B529E-2514-4472-9A54-E282F56B56E9}" srcOrd="0" destOrd="0" presId="urn:microsoft.com/office/officeart/2005/8/layout/cycle2"/>
    <dgm:cxn modelId="{ED075045-5641-48E9-B685-0BB7BD00DFA3}" type="presOf" srcId="{C4854E32-447F-4322-9BE8-74879E4E557E}" destId="{856BCF7C-0DA9-4937-B146-FA812DD4AAC8}" srcOrd="0" destOrd="0" presId="urn:microsoft.com/office/officeart/2005/8/layout/cycle2"/>
    <dgm:cxn modelId="{2A34C249-4B3B-4CD4-AC9E-42A355FFF7DE}" type="presOf" srcId="{98CB7FA9-E7E5-44FA-BA29-18B7EBDA206D}" destId="{7ADD0293-D38B-408F-8817-C9F3A7353DBF}" srcOrd="1" destOrd="0" presId="urn:microsoft.com/office/officeart/2005/8/layout/cycle2"/>
    <dgm:cxn modelId="{81950A4D-62DD-4153-B17F-1B5A805E00F4}" type="presOf" srcId="{75924638-D73F-4DBD-8240-BEF46C5B13CC}" destId="{38E903FB-F01E-4EC3-9C7B-ECB5160B8E14}" srcOrd="0" destOrd="0" presId="urn:microsoft.com/office/officeart/2005/8/layout/cycle2"/>
    <dgm:cxn modelId="{F954B470-5E54-421D-B8D0-F5FD534410A3}" type="presOf" srcId="{CFB03AD9-3E5D-4524-8A59-32C0B1B29EB9}" destId="{A9ACF53A-31D6-4593-A129-36B5252562B0}" srcOrd="0" destOrd="0" presId="urn:microsoft.com/office/officeart/2005/8/layout/cycle2"/>
    <dgm:cxn modelId="{72FBA379-5D17-4EB1-AFF8-16A0429D03B9}" srcId="{CFB03AD9-3E5D-4524-8A59-32C0B1B29EB9}" destId="{55F354E5-F796-4007-B9AE-8C76F5BE912E}" srcOrd="1" destOrd="0" parTransId="{CF1F7D62-407D-4DBF-AD4E-44E31724B482}" sibTransId="{C4854E32-447F-4322-9BE8-74879E4E557E}"/>
    <dgm:cxn modelId="{4A4D98B7-11C9-412D-AFCF-90B760849186}" type="presOf" srcId="{98CB7FA9-E7E5-44FA-BA29-18B7EBDA206D}" destId="{15321360-B281-45E8-AEA0-FAF588F79351}" srcOrd="0" destOrd="0" presId="urn:microsoft.com/office/officeart/2005/8/layout/cycle2"/>
    <dgm:cxn modelId="{86A2E6E6-F3DA-4ED5-A44A-25C9A020A193}" type="presOf" srcId="{C4854E32-447F-4322-9BE8-74879E4E557E}" destId="{96DB5D4C-4745-4C37-BA19-92E5C618EB30}" srcOrd="1" destOrd="0" presId="urn:microsoft.com/office/officeart/2005/8/layout/cycle2"/>
    <dgm:cxn modelId="{219529E9-9CB1-4719-9D2F-60928CDECA15}" type="presOf" srcId="{55F354E5-F796-4007-B9AE-8C76F5BE912E}" destId="{97CF7F39-2922-475F-8CE9-B51D4EFFFF41}" srcOrd="0" destOrd="0" presId="urn:microsoft.com/office/officeart/2005/8/layout/cycle2"/>
    <dgm:cxn modelId="{B6E09FED-9BA6-4C7A-9DAA-9CDB510EB158}" type="presOf" srcId="{45021FF0-8400-430A-8771-3E3CFD719CA0}" destId="{C70EFB05-DB09-4628-A3B2-986C15362C70}" srcOrd="0" destOrd="0" presId="urn:microsoft.com/office/officeart/2005/8/layout/cycle2"/>
    <dgm:cxn modelId="{346D0B17-66CC-4128-B643-20CFE380AD16}" type="presParOf" srcId="{A9ACF53A-31D6-4593-A129-36B5252562B0}" destId="{38E903FB-F01E-4EC3-9C7B-ECB5160B8E14}" srcOrd="0" destOrd="0" presId="urn:microsoft.com/office/officeart/2005/8/layout/cycle2"/>
    <dgm:cxn modelId="{EFD00290-C74A-4538-B80C-80D2F7992F61}" type="presParOf" srcId="{A9ACF53A-31D6-4593-A129-36B5252562B0}" destId="{912B529E-2514-4472-9A54-E282F56B56E9}" srcOrd="1" destOrd="0" presId="urn:microsoft.com/office/officeart/2005/8/layout/cycle2"/>
    <dgm:cxn modelId="{E10BA2F2-F679-4FDB-8A10-ED74CDE0A801}" type="presParOf" srcId="{912B529E-2514-4472-9A54-E282F56B56E9}" destId="{F036CEA7-4FD4-4D27-9289-F5E244A7323D}" srcOrd="0" destOrd="0" presId="urn:microsoft.com/office/officeart/2005/8/layout/cycle2"/>
    <dgm:cxn modelId="{EA6558EC-4C37-4857-B247-509F0BB04732}" type="presParOf" srcId="{A9ACF53A-31D6-4593-A129-36B5252562B0}" destId="{97CF7F39-2922-475F-8CE9-B51D4EFFFF41}" srcOrd="2" destOrd="0" presId="urn:microsoft.com/office/officeart/2005/8/layout/cycle2"/>
    <dgm:cxn modelId="{AD51DC09-B4D2-4CEC-AFEC-6971FCB9851A}" type="presParOf" srcId="{A9ACF53A-31D6-4593-A129-36B5252562B0}" destId="{856BCF7C-0DA9-4937-B146-FA812DD4AAC8}" srcOrd="3" destOrd="0" presId="urn:microsoft.com/office/officeart/2005/8/layout/cycle2"/>
    <dgm:cxn modelId="{03B15F35-5831-4434-9200-F2BE11C2C883}" type="presParOf" srcId="{856BCF7C-0DA9-4937-B146-FA812DD4AAC8}" destId="{96DB5D4C-4745-4C37-BA19-92E5C618EB30}" srcOrd="0" destOrd="0" presId="urn:microsoft.com/office/officeart/2005/8/layout/cycle2"/>
    <dgm:cxn modelId="{CFFB3350-7EA1-4A24-BC02-34E0038878D6}" type="presParOf" srcId="{A9ACF53A-31D6-4593-A129-36B5252562B0}" destId="{C70EFB05-DB09-4628-A3B2-986C15362C70}" srcOrd="4" destOrd="0" presId="urn:microsoft.com/office/officeart/2005/8/layout/cycle2"/>
    <dgm:cxn modelId="{AC014CF6-CB96-4A2E-A5DC-E6C34E823060}" type="presParOf" srcId="{A9ACF53A-31D6-4593-A129-36B5252562B0}" destId="{15321360-B281-45E8-AEA0-FAF588F79351}" srcOrd="5" destOrd="0" presId="urn:microsoft.com/office/officeart/2005/8/layout/cycle2"/>
    <dgm:cxn modelId="{FC864346-85E5-4101-80B4-D21D8DC6AE70}" type="presParOf" srcId="{15321360-B281-45E8-AEA0-FAF588F79351}" destId="{7ADD0293-D38B-408F-8817-C9F3A7353DB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529C2DE-333E-410F-BD98-D31574E81CF0}" type="doc">
      <dgm:prSet loTypeId="urn:microsoft.com/office/officeart/2005/8/layout/process4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BCA98B9-D9E1-4090-9007-2A0018C59B46}">
      <dgm:prSet phldrT="[Text]" custT="1"/>
      <dgm:spPr/>
      <dgm:t>
        <a:bodyPr/>
        <a:lstStyle/>
        <a:p>
          <a:r>
            <a:rPr lang="id-ID" sz="3600" dirty="0">
              <a:solidFill>
                <a:srgbClr val="C00000"/>
              </a:solidFill>
            </a:rPr>
            <a:t>System </a:t>
          </a:r>
          <a:r>
            <a:rPr lang="id-ID" sz="3600" dirty="0" err="1">
              <a:solidFill>
                <a:srgbClr val="C00000"/>
              </a:solidFill>
            </a:rPr>
            <a:t>Request</a:t>
          </a:r>
          <a:br>
            <a:rPr lang="id-ID" sz="3600" dirty="0">
              <a:solidFill>
                <a:srgbClr val="C00000"/>
              </a:solidFill>
            </a:rPr>
          </a:br>
          <a:r>
            <a:rPr lang="id-ID" sz="3600" dirty="0">
              <a:solidFill>
                <a:schemeClr val="tx1"/>
              </a:solidFill>
            </a:rPr>
            <a:t>(Business </a:t>
          </a:r>
          <a:r>
            <a:rPr lang="id-ID" sz="3600" dirty="0" err="1">
              <a:solidFill>
                <a:schemeClr val="tx1"/>
              </a:solidFill>
            </a:rPr>
            <a:t>Value</a:t>
          </a:r>
          <a:r>
            <a:rPr lang="id-ID" sz="3600" dirty="0">
              <a:solidFill>
                <a:schemeClr val="tx1"/>
              </a:solidFill>
            </a:rPr>
            <a:t> </a:t>
          </a:r>
          <a:r>
            <a:rPr lang="id-ID" sz="3600" dirty="0" err="1">
              <a:solidFill>
                <a:schemeClr val="tx1"/>
              </a:solidFill>
            </a:rPr>
            <a:t>Identification</a:t>
          </a:r>
          <a:r>
            <a:rPr lang="id-ID" sz="3600" dirty="0"/>
            <a:t>)</a:t>
          </a:r>
          <a:endParaRPr lang="en-US" sz="3600" dirty="0"/>
        </a:p>
      </dgm:t>
    </dgm:pt>
    <dgm:pt modelId="{4482DE4F-A68E-4F2A-89BC-420078E1CDC0}" type="parTrans" cxnId="{315F7D01-7819-4728-8077-B52D65723CB0}">
      <dgm:prSet/>
      <dgm:spPr/>
      <dgm:t>
        <a:bodyPr/>
        <a:lstStyle/>
        <a:p>
          <a:endParaRPr lang="en-US"/>
        </a:p>
      </dgm:t>
    </dgm:pt>
    <dgm:pt modelId="{EB321548-1ADE-468D-82EB-0F4E8B928A7E}" type="sibTrans" cxnId="{315F7D01-7819-4728-8077-B52D65723CB0}">
      <dgm:prSet/>
      <dgm:spPr/>
      <dgm:t>
        <a:bodyPr/>
        <a:lstStyle/>
        <a:p>
          <a:endParaRPr lang="en-US"/>
        </a:p>
      </dgm:t>
    </dgm:pt>
    <dgm:pt modelId="{6C72ABC7-5F0D-4F69-9BE5-86F2B220D2F5}">
      <dgm:prSet phldrT="[Text]" custT="1"/>
      <dgm:spPr/>
      <dgm:t>
        <a:bodyPr/>
        <a:lstStyle/>
        <a:p>
          <a:r>
            <a:rPr lang="id-ID" sz="2400" i="1" dirty="0"/>
            <a:t>Lower Cost</a:t>
          </a:r>
          <a:endParaRPr lang="en-US" sz="2400" i="1" dirty="0"/>
        </a:p>
      </dgm:t>
    </dgm:pt>
    <dgm:pt modelId="{02FFCE7D-44CA-45DC-B186-7685F0C70459}" type="parTrans" cxnId="{7C84BA1C-7E53-4B2F-9192-06CB29082616}">
      <dgm:prSet/>
      <dgm:spPr/>
      <dgm:t>
        <a:bodyPr/>
        <a:lstStyle/>
        <a:p>
          <a:endParaRPr lang="en-US"/>
        </a:p>
      </dgm:t>
    </dgm:pt>
    <dgm:pt modelId="{15739A02-65E1-4D21-978C-21987800CB2C}" type="sibTrans" cxnId="{7C84BA1C-7E53-4B2F-9192-06CB29082616}">
      <dgm:prSet/>
      <dgm:spPr/>
      <dgm:t>
        <a:bodyPr/>
        <a:lstStyle/>
        <a:p>
          <a:endParaRPr lang="en-US"/>
        </a:p>
      </dgm:t>
    </dgm:pt>
    <dgm:pt modelId="{30A8D738-59D0-4B47-BD10-010A677F71B7}">
      <dgm:prSet phldrT="[Text]" custT="1"/>
      <dgm:spPr/>
      <dgm:t>
        <a:bodyPr/>
        <a:lstStyle/>
        <a:p>
          <a:r>
            <a:rPr lang="id-ID" sz="2400" i="1" dirty="0"/>
            <a:t>Increase Profit</a:t>
          </a:r>
          <a:endParaRPr lang="en-US" sz="2400" i="1" dirty="0"/>
        </a:p>
      </dgm:t>
    </dgm:pt>
    <dgm:pt modelId="{B851C11C-9FAB-40B4-8C18-5D59950B4F85}" type="parTrans" cxnId="{C6E40457-EADF-499D-8E9C-0C903C04CCD9}">
      <dgm:prSet/>
      <dgm:spPr/>
      <dgm:t>
        <a:bodyPr/>
        <a:lstStyle/>
        <a:p>
          <a:endParaRPr lang="en-US"/>
        </a:p>
      </dgm:t>
    </dgm:pt>
    <dgm:pt modelId="{29B8B599-5FC4-4050-8C4B-B3CD015508C6}" type="sibTrans" cxnId="{C6E40457-EADF-499D-8E9C-0C903C04CCD9}">
      <dgm:prSet/>
      <dgm:spPr/>
      <dgm:t>
        <a:bodyPr/>
        <a:lstStyle/>
        <a:p>
          <a:endParaRPr lang="en-US"/>
        </a:p>
      </dgm:t>
    </dgm:pt>
    <dgm:pt modelId="{1A473FB3-24AB-4E50-AA13-83CD33E1CF87}">
      <dgm:prSet phldrT="[Text]"/>
      <dgm:spPr/>
      <dgm:t>
        <a:bodyPr/>
        <a:lstStyle/>
        <a:p>
          <a:r>
            <a:rPr lang="id-ID" dirty="0">
              <a:solidFill>
                <a:srgbClr val="C00000"/>
              </a:solidFill>
            </a:rPr>
            <a:t>Feasibility Analysis</a:t>
          </a:r>
          <a:endParaRPr lang="en-US" dirty="0">
            <a:solidFill>
              <a:srgbClr val="C00000"/>
            </a:solidFill>
          </a:endParaRPr>
        </a:p>
      </dgm:t>
    </dgm:pt>
    <dgm:pt modelId="{C266BA16-5B2C-4F29-894A-C02E13044EE2}" type="parTrans" cxnId="{DCC9E29D-5D8B-44B9-85B0-DB084FDC639C}">
      <dgm:prSet/>
      <dgm:spPr/>
      <dgm:t>
        <a:bodyPr/>
        <a:lstStyle/>
        <a:p>
          <a:endParaRPr lang="en-US"/>
        </a:p>
      </dgm:t>
    </dgm:pt>
    <dgm:pt modelId="{312F3B91-C3D7-4966-9FB6-186C771A9164}" type="sibTrans" cxnId="{DCC9E29D-5D8B-44B9-85B0-DB084FDC639C}">
      <dgm:prSet/>
      <dgm:spPr/>
      <dgm:t>
        <a:bodyPr/>
        <a:lstStyle/>
        <a:p>
          <a:endParaRPr lang="en-US"/>
        </a:p>
      </dgm:t>
    </dgm:pt>
    <dgm:pt modelId="{FE8ED23C-1DA3-4F8D-8329-1428A0BBEA3D}">
      <dgm:prSet phldrT="[Text]" custT="1"/>
      <dgm:spPr/>
      <dgm:t>
        <a:bodyPr/>
        <a:lstStyle/>
        <a:p>
          <a:r>
            <a:rPr lang="id-ID" sz="2400" i="1" dirty="0"/>
            <a:t>Technical </a:t>
          </a:r>
          <a:r>
            <a:rPr lang="id-ID" sz="2000" i="1" dirty="0"/>
            <a:t>(Capabilities)</a:t>
          </a:r>
          <a:endParaRPr lang="en-US" sz="2800" i="1" dirty="0"/>
        </a:p>
      </dgm:t>
    </dgm:pt>
    <dgm:pt modelId="{6A59844A-62CA-4E09-9D5B-A42E1E080128}" type="parTrans" cxnId="{A3431511-CB42-488B-A2F3-4CF585079F0C}">
      <dgm:prSet/>
      <dgm:spPr/>
      <dgm:t>
        <a:bodyPr/>
        <a:lstStyle/>
        <a:p>
          <a:endParaRPr lang="en-US"/>
        </a:p>
      </dgm:t>
    </dgm:pt>
    <dgm:pt modelId="{463155DE-2885-400C-A0E9-69D5E086F9BC}" type="sibTrans" cxnId="{A3431511-CB42-488B-A2F3-4CF585079F0C}">
      <dgm:prSet/>
      <dgm:spPr/>
      <dgm:t>
        <a:bodyPr/>
        <a:lstStyle/>
        <a:p>
          <a:endParaRPr lang="en-US"/>
        </a:p>
      </dgm:t>
    </dgm:pt>
    <dgm:pt modelId="{AE06E577-D836-40F2-953D-A5D0028D3E22}">
      <dgm:prSet phldrT="[Text]" custT="1"/>
      <dgm:spPr/>
      <dgm:t>
        <a:bodyPr/>
        <a:lstStyle/>
        <a:p>
          <a:r>
            <a:rPr lang="id-ID" sz="2400" i="1" dirty="0"/>
            <a:t>Economic</a:t>
          </a:r>
          <a:br>
            <a:rPr lang="id-ID" sz="2400" i="1" dirty="0"/>
          </a:br>
          <a:r>
            <a:rPr lang="id-ID" sz="1800" i="1" dirty="0"/>
            <a:t>(ROI, BEP)</a:t>
          </a:r>
          <a:endParaRPr lang="en-US" sz="2400" i="1" dirty="0"/>
        </a:p>
      </dgm:t>
    </dgm:pt>
    <dgm:pt modelId="{5251CE41-7ABC-43A8-9608-3198E1E61D86}" type="parTrans" cxnId="{41A79C01-21FB-44C8-BEE5-D96E7CD74D6D}">
      <dgm:prSet/>
      <dgm:spPr/>
      <dgm:t>
        <a:bodyPr/>
        <a:lstStyle/>
        <a:p>
          <a:endParaRPr lang="en-US"/>
        </a:p>
      </dgm:t>
    </dgm:pt>
    <dgm:pt modelId="{29B72ABA-86A8-41D8-93C5-7F00F73D8FCC}" type="sibTrans" cxnId="{41A79C01-21FB-44C8-BEE5-D96E7CD74D6D}">
      <dgm:prSet/>
      <dgm:spPr/>
      <dgm:t>
        <a:bodyPr/>
        <a:lstStyle/>
        <a:p>
          <a:endParaRPr lang="en-US"/>
        </a:p>
      </dgm:t>
    </dgm:pt>
    <dgm:pt modelId="{51EB28DD-B80F-456A-898F-0D4E9939CB4E}">
      <dgm:prSet phldrT="[Text]" custT="1"/>
      <dgm:spPr/>
      <dgm:t>
        <a:bodyPr/>
        <a:lstStyle/>
        <a:p>
          <a:r>
            <a:rPr lang="id-ID" sz="2400" i="1" dirty="0"/>
            <a:t>Organizational</a:t>
          </a:r>
          <a:br>
            <a:rPr lang="id-ID" sz="2400" i="1" dirty="0"/>
          </a:br>
          <a:r>
            <a:rPr lang="id-ID" sz="1800" i="1" dirty="0"/>
            <a:t>(Goals, Core Business)</a:t>
          </a:r>
          <a:endParaRPr lang="en-US" sz="2400" i="1" dirty="0"/>
        </a:p>
      </dgm:t>
    </dgm:pt>
    <dgm:pt modelId="{F3A3A02B-46F3-4111-ACB3-24BD7E696B1E}" type="parTrans" cxnId="{026BE468-E2C7-4E59-8BFE-9D0B40784E67}">
      <dgm:prSet/>
      <dgm:spPr/>
      <dgm:t>
        <a:bodyPr/>
        <a:lstStyle/>
        <a:p>
          <a:endParaRPr lang="en-US"/>
        </a:p>
      </dgm:t>
    </dgm:pt>
    <dgm:pt modelId="{4BBAE96B-3B54-468C-8071-E118E4129AC3}" type="sibTrans" cxnId="{026BE468-E2C7-4E59-8BFE-9D0B40784E67}">
      <dgm:prSet/>
      <dgm:spPr/>
      <dgm:t>
        <a:bodyPr/>
        <a:lstStyle/>
        <a:p>
          <a:endParaRPr lang="en-US"/>
        </a:p>
      </dgm:t>
    </dgm:pt>
    <dgm:pt modelId="{BB88A5CA-63C1-4D5E-ADF5-B26189D1827D}" type="pres">
      <dgm:prSet presAssocID="{F529C2DE-333E-410F-BD98-D31574E81CF0}" presName="Name0" presStyleCnt="0">
        <dgm:presLayoutVars>
          <dgm:dir/>
          <dgm:animLvl val="lvl"/>
          <dgm:resizeHandles val="exact"/>
        </dgm:presLayoutVars>
      </dgm:prSet>
      <dgm:spPr/>
    </dgm:pt>
    <dgm:pt modelId="{3839954D-AF0A-4C5F-9A68-4B5BFDBFE7BC}" type="pres">
      <dgm:prSet presAssocID="{1A473FB3-24AB-4E50-AA13-83CD33E1CF87}" presName="boxAndChildren" presStyleCnt="0"/>
      <dgm:spPr/>
    </dgm:pt>
    <dgm:pt modelId="{E8E17284-B414-4DB4-A12B-B474FABCB44E}" type="pres">
      <dgm:prSet presAssocID="{1A473FB3-24AB-4E50-AA13-83CD33E1CF87}" presName="parentTextBox" presStyleLbl="node1" presStyleIdx="0" presStyleCnt="2"/>
      <dgm:spPr/>
    </dgm:pt>
    <dgm:pt modelId="{97FAE442-987C-49AD-BDED-357B7AF3203C}" type="pres">
      <dgm:prSet presAssocID="{1A473FB3-24AB-4E50-AA13-83CD33E1CF87}" presName="entireBox" presStyleLbl="node1" presStyleIdx="0" presStyleCnt="2"/>
      <dgm:spPr/>
    </dgm:pt>
    <dgm:pt modelId="{A0772D33-4C82-4214-B50D-CB24F1EF57B9}" type="pres">
      <dgm:prSet presAssocID="{1A473FB3-24AB-4E50-AA13-83CD33E1CF87}" presName="descendantBox" presStyleCnt="0"/>
      <dgm:spPr/>
    </dgm:pt>
    <dgm:pt modelId="{52FBD962-DE35-4A7A-8CBF-499855F2E9BF}" type="pres">
      <dgm:prSet presAssocID="{FE8ED23C-1DA3-4F8D-8329-1428A0BBEA3D}" presName="childTextBox" presStyleLbl="fgAccFollowNode1" presStyleIdx="0" presStyleCnt="5">
        <dgm:presLayoutVars>
          <dgm:bulletEnabled val="1"/>
        </dgm:presLayoutVars>
      </dgm:prSet>
      <dgm:spPr/>
    </dgm:pt>
    <dgm:pt modelId="{EED28D97-86D5-4C73-A3AD-BC62E477C31A}" type="pres">
      <dgm:prSet presAssocID="{AE06E577-D836-40F2-953D-A5D0028D3E22}" presName="childTextBox" presStyleLbl="fgAccFollowNode1" presStyleIdx="1" presStyleCnt="5">
        <dgm:presLayoutVars>
          <dgm:bulletEnabled val="1"/>
        </dgm:presLayoutVars>
      </dgm:prSet>
      <dgm:spPr/>
    </dgm:pt>
    <dgm:pt modelId="{C48B36D3-1B95-452E-9023-9FD0C014D993}" type="pres">
      <dgm:prSet presAssocID="{51EB28DD-B80F-456A-898F-0D4E9939CB4E}" presName="childTextBox" presStyleLbl="fgAccFollowNode1" presStyleIdx="2" presStyleCnt="5">
        <dgm:presLayoutVars>
          <dgm:bulletEnabled val="1"/>
        </dgm:presLayoutVars>
      </dgm:prSet>
      <dgm:spPr/>
    </dgm:pt>
    <dgm:pt modelId="{A7CEEC3A-22CE-41E8-A1FD-2ADF81200A25}" type="pres">
      <dgm:prSet presAssocID="{EB321548-1ADE-468D-82EB-0F4E8B928A7E}" presName="sp" presStyleCnt="0"/>
      <dgm:spPr/>
    </dgm:pt>
    <dgm:pt modelId="{CCEEE4F9-A7C4-4742-A3AA-642E423D4B5B}" type="pres">
      <dgm:prSet presAssocID="{0BCA98B9-D9E1-4090-9007-2A0018C59B46}" presName="arrowAndChildren" presStyleCnt="0"/>
      <dgm:spPr/>
    </dgm:pt>
    <dgm:pt modelId="{93DF6007-D6A0-407C-8F09-716CD2226841}" type="pres">
      <dgm:prSet presAssocID="{0BCA98B9-D9E1-4090-9007-2A0018C59B46}" presName="parentTextArrow" presStyleLbl="node1" presStyleIdx="0" presStyleCnt="2"/>
      <dgm:spPr/>
    </dgm:pt>
    <dgm:pt modelId="{FB04BE2D-F5F5-4CCA-98C1-34F69690EC53}" type="pres">
      <dgm:prSet presAssocID="{0BCA98B9-D9E1-4090-9007-2A0018C59B46}" presName="arrow" presStyleLbl="node1" presStyleIdx="1" presStyleCnt="2" custLinFactNeighborX="-6374" custLinFactNeighborY="-4903"/>
      <dgm:spPr/>
    </dgm:pt>
    <dgm:pt modelId="{20293E44-E9C2-4A0D-9E00-BA4ED10BE491}" type="pres">
      <dgm:prSet presAssocID="{0BCA98B9-D9E1-4090-9007-2A0018C59B46}" presName="descendantArrow" presStyleCnt="0"/>
      <dgm:spPr/>
    </dgm:pt>
    <dgm:pt modelId="{4406362C-6F12-40B0-AF1C-171D414E0D8E}" type="pres">
      <dgm:prSet presAssocID="{6C72ABC7-5F0D-4F69-9BE5-86F2B220D2F5}" presName="childTextArrow" presStyleLbl="fgAccFollowNode1" presStyleIdx="3" presStyleCnt="5">
        <dgm:presLayoutVars>
          <dgm:bulletEnabled val="1"/>
        </dgm:presLayoutVars>
      </dgm:prSet>
      <dgm:spPr/>
    </dgm:pt>
    <dgm:pt modelId="{99F9971B-5C61-4A8D-82F4-7E7F20F063A1}" type="pres">
      <dgm:prSet presAssocID="{30A8D738-59D0-4B47-BD10-010A677F71B7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315F7D01-7819-4728-8077-B52D65723CB0}" srcId="{F529C2DE-333E-410F-BD98-D31574E81CF0}" destId="{0BCA98B9-D9E1-4090-9007-2A0018C59B46}" srcOrd="0" destOrd="0" parTransId="{4482DE4F-A68E-4F2A-89BC-420078E1CDC0}" sibTransId="{EB321548-1ADE-468D-82EB-0F4E8B928A7E}"/>
    <dgm:cxn modelId="{41A79C01-21FB-44C8-BEE5-D96E7CD74D6D}" srcId="{1A473FB3-24AB-4E50-AA13-83CD33E1CF87}" destId="{AE06E577-D836-40F2-953D-A5D0028D3E22}" srcOrd="1" destOrd="0" parTransId="{5251CE41-7ABC-43A8-9608-3198E1E61D86}" sibTransId="{29B72ABA-86A8-41D8-93C5-7F00F73D8FCC}"/>
    <dgm:cxn modelId="{13C30011-5E67-4935-8007-53C6756A75F7}" type="presOf" srcId="{0BCA98B9-D9E1-4090-9007-2A0018C59B46}" destId="{FB04BE2D-F5F5-4CCA-98C1-34F69690EC53}" srcOrd="1" destOrd="0" presId="urn:microsoft.com/office/officeart/2005/8/layout/process4"/>
    <dgm:cxn modelId="{A3431511-CB42-488B-A2F3-4CF585079F0C}" srcId="{1A473FB3-24AB-4E50-AA13-83CD33E1CF87}" destId="{FE8ED23C-1DA3-4F8D-8329-1428A0BBEA3D}" srcOrd="0" destOrd="0" parTransId="{6A59844A-62CA-4E09-9D5B-A42E1E080128}" sibTransId="{463155DE-2885-400C-A0E9-69D5E086F9BC}"/>
    <dgm:cxn modelId="{7C84BA1C-7E53-4B2F-9192-06CB29082616}" srcId="{0BCA98B9-D9E1-4090-9007-2A0018C59B46}" destId="{6C72ABC7-5F0D-4F69-9BE5-86F2B220D2F5}" srcOrd="0" destOrd="0" parTransId="{02FFCE7D-44CA-45DC-B186-7685F0C70459}" sibTransId="{15739A02-65E1-4D21-978C-21987800CB2C}"/>
    <dgm:cxn modelId="{ACAC3236-C636-45F1-9771-304319835AC6}" type="presOf" srcId="{0BCA98B9-D9E1-4090-9007-2A0018C59B46}" destId="{93DF6007-D6A0-407C-8F09-716CD2226841}" srcOrd="0" destOrd="0" presId="urn:microsoft.com/office/officeart/2005/8/layout/process4"/>
    <dgm:cxn modelId="{E0457B5E-BBF1-42A0-A46E-983D03BDC33B}" type="presOf" srcId="{30A8D738-59D0-4B47-BD10-010A677F71B7}" destId="{99F9971B-5C61-4A8D-82F4-7E7F20F063A1}" srcOrd="0" destOrd="0" presId="urn:microsoft.com/office/officeart/2005/8/layout/process4"/>
    <dgm:cxn modelId="{6EBE935F-6F51-42ED-A476-0B7E9EEA659B}" type="presOf" srcId="{AE06E577-D836-40F2-953D-A5D0028D3E22}" destId="{EED28D97-86D5-4C73-A3AD-BC62E477C31A}" srcOrd="0" destOrd="0" presId="urn:microsoft.com/office/officeart/2005/8/layout/process4"/>
    <dgm:cxn modelId="{77CEB262-2F83-4AD9-8491-7EBECF6E8095}" type="presOf" srcId="{FE8ED23C-1DA3-4F8D-8329-1428A0BBEA3D}" destId="{52FBD962-DE35-4A7A-8CBF-499855F2E9BF}" srcOrd="0" destOrd="0" presId="urn:microsoft.com/office/officeart/2005/8/layout/process4"/>
    <dgm:cxn modelId="{026BE468-E2C7-4E59-8BFE-9D0B40784E67}" srcId="{1A473FB3-24AB-4E50-AA13-83CD33E1CF87}" destId="{51EB28DD-B80F-456A-898F-0D4E9939CB4E}" srcOrd="2" destOrd="0" parTransId="{F3A3A02B-46F3-4111-ACB3-24BD7E696B1E}" sibTransId="{4BBAE96B-3B54-468C-8071-E118E4129AC3}"/>
    <dgm:cxn modelId="{60BD546D-E244-490C-9C81-08111E9BDC56}" type="presOf" srcId="{6C72ABC7-5F0D-4F69-9BE5-86F2B220D2F5}" destId="{4406362C-6F12-40B0-AF1C-171D414E0D8E}" srcOrd="0" destOrd="0" presId="urn:microsoft.com/office/officeart/2005/8/layout/process4"/>
    <dgm:cxn modelId="{C6E40457-EADF-499D-8E9C-0C903C04CCD9}" srcId="{0BCA98B9-D9E1-4090-9007-2A0018C59B46}" destId="{30A8D738-59D0-4B47-BD10-010A677F71B7}" srcOrd="1" destOrd="0" parTransId="{B851C11C-9FAB-40B4-8C18-5D59950B4F85}" sibTransId="{29B8B599-5FC4-4050-8C4B-B3CD015508C6}"/>
    <dgm:cxn modelId="{8AA4407D-D605-43C7-8CFE-A0915B4598B2}" type="presOf" srcId="{F529C2DE-333E-410F-BD98-D31574E81CF0}" destId="{BB88A5CA-63C1-4D5E-ADF5-B26189D1827D}" srcOrd="0" destOrd="0" presId="urn:microsoft.com/office/officeart/2005/8/layout/process4"/>
    <dgm:cxn modelId="{44A42892-59B3-44C4-BFBC-3B41C27D6E3B}" type="presOf" srcId="{1A473FB3-24AB-4E50-AA13-83CD33E1CF87}" destId="{97FAE442-987C-49AD-BDED-357B7AF3203C}" srcOrd="1" destOrd="0" presId="urn:microsoft.com/office/officeart/2005/8/layout/process4"/>
    <dgm:cxn modelId="{DCC9E29D-5D8B-44B9-85B0-DB084FDC639C}" srcId="{F529C2DE-333E-410F-BD98-D31574E81CF0}" destId="{1A473FB3-24AB-4E50-AA13-83CD33E1CF87}" srcOrd="1" destOrd="0" parTransId="{C266BA16-5B2C-4F29-894A-C02E13044EE2}" sibTransId="{312F3B91-C3D7-4966-9FB6-186C771A9164}"/>
    <dgm:cxn modelId="{33B2F5CA-9ABB-4B33-A886-33E2DC4D2220}" type="presOf" srcId="{1A473FB3-24AB-4E50-AA13-83CD33E1CF87}" destId="{E8E17284-B414-4DB4-A12B-B474FABCB44E}" srcOrd="0" destOrd="0" presId="urn:microsoft.com/office/officeart/2005/8/layout/process4"/>
    <dgm:cxn modelId="{987ACAE4-A922-47CA-942A-ACB5946EF611}" type="presOf" srcId="{51EB28DD-B80F-456A-898F-0D4E9939CB4E}" destId="{C48B36D3-1B95-452E-9023-9FD0C014D993}" srcOrd="0" destOrd="0" presId="urn:microsoft.com/office/officeart/2005/8/layout/process4"/>
    <dgm:cxn modelId="{FE59062A-7A83-47E3-A219-F6A5F5DC65B6}" type="presParOf" srcId="{BB88A5CA-63C1-4D5E-ADF5-B26189D1827D}" destId="{3839954D-AF0A-4C5F-9A68-4B5BFDBFE7BC}" srcOrd="0" destOrd="0" presId="urn:microsoft.com/office/officeart/2005/8/layout/process4"/>
    <dgm:cxn modelId="{20A61832-E726-457C-9C7D-4EF5A44629F3}" type="presParOf" srcId="{3839954D-AF0A-4C5F-9A68-4B5BFDBFE7BC}" destId="{E8E17284-B414-4DB4-A12B-B474FABCB44E}" srcOrd="0" destOrd="0" presId="urn:microsoft.com/office/officeart/2005/8/layout/process4"/>
    <dgm:cxn modelId="{634B1E5F-48AE-4409-9934-1F6737BD1926}" type="presParOf" srcId="{3839954D-AF0A-4C5F-9A68-4B5BFDBFE7BC}" destId="{97FAE442-987C-49AD-BDED-357B7AF3203C}" srcOrd="1" destOrd="0" presId="urn:microsoft.com/office/officeart/2005/8/layout/process4"/>
    <dgm:cxn modelId="{99DFAD64-F179-4BBD-85AF-39F1926A8907}" type="presParOf" srcId="{3839954D-AF0A-4C5F-9A68-4B5BFDBFE7BC}" destId="{A0772D33-4C82-4214-B50D-CB24F1EF57B9}" srcOrd="2" destOrd="0" presId="urn:microsoft.com/office/officeart/2005/8/layout/process4"/>
    <dgm:cxn modelId="{DF214787-F7B9-4781-AB37-2620DE545BA8}" type="presParOf" srcId="{A0772D33-4C82-4214-B50D-CB24F1EF57B9}" destId="{52FBD962-DE35-4A7A-8CBF-499855F2E9BF}" srcOrd="0" destOrd="0" presId="urn:microsoft.com/office/officeart/2005/8/layout/process4"/>
    <dgm:cxn modelId="{0FD7DFF5-9819-4035-BD7A-9D13683F95F6}" type="presParOf" srcId="{A0772D33-4C82-4214-B50D-CB24F1EF57B9}" destId="{EED28D97-86D5-4C73-A3AD-BC62E477C31A}" srcOrd="1" destOrd="0" presId="urn:microsoft.com/office/officeart/2005/8/layout/process4"/>
    <dgm:cxn modelId="{267C4A25-EDC6-4906-A39D-6F083E72069F}" type="presParOf" srcId="{A0772D33-4C82-4214-B50D-CB24F1EF57B9}" destId="{C48B36D3-1B95-452E-9023-9FD0C014D993}" srcOrd="2" destOrd="0" presId="urn:microsoft.com/office/officeart/2005/8/layout/process4"/>
    <dgm:cxn modelId="{1EA97D92-00F7-431C-BCA0-6D45C6070CEB}" type="presParOf" srcId="{BB88A5CA-63C1-4D5E-ADF5-B26189D1827D}" destId="{A7CEEC3A-22CE-41E8-A1FD-2ADF81200A25}" srcOrd="1" destOrd="0" presId="urn:microsoft.com/office/officeart/2005/8/layout/process4"/>
    <dgm:cxn modelId="{A85AC1F7-4B5C-4548-94D4-06115CEB0071}" type="presParOf" srcId="{BB88A5CA-63C1-4D5E-ADF5-B26189D1827D}" destId="{CCEEE4F9-A7C4-4742-A3AA-642E423D4B5B}" srcOrd="2" destOrd="0" presId="urn:microsoft.com/office/officeart/2005/8/layout/process4"/>
    <dgm:cxn modelId="{4BE45BE6-5FF5-4798-887F-1856FC824C5C}" type="presParOf" srcId="{CCEEE4F9-A7C4-4742-A3AA-642E423D4B5B}" destId="{93DF6007-D6A0-407C-8F09-716CD2226841}" srcOrd="0" destOrd="0" presId="urn:microsoft.com/office/officeart/2005/8/layout/process4"/>
    <dgm:cxn modelId="{ED973595-40A4-4DDE-8EC4-69E117F5D1C1}" type="presParOf" srcId="{CCEEE4F9-A7C4-4742-A3AA-642E423D4B5B}" destId="{FB04BE2D-F5F5-4CCA-98C1-34F69690EC53}" srcOrd="1" destOrd="0" presId="urn:microsoft.com/office/officeart/2005/8/layout/process4"/>
    <dgm:cxn modelId="{158A4F4E-5343-44A4-80CC-4BEE6DBB0CED}" type="presParOf" srcId="{CCEEE4F9-A7C4-4742-A3AA-642E423D4B5B}" destId="{20293E44-E9C2-4A0D-9E00-BA4ED10BE491}" srcOrd="2" destOrd="0" presId="urn:microsoft.com/office/officeart/2005/8/layout/process4"/>
    <dgm:cxn modelId="{D5D5BD87-3D38-4872-93E5-89931C1A19B3}" type="presParOf" srcId="{20293E44-E9C2-4A0D-9E00-BA4ED10BE491}" destId="{4406362C-6F12-40B0-AF1C-171D414E0D8E}" srcOrd="0" destOrd="0" presId="urn:microsoft.com/office/officeart/2005/8/layout/process4"/>
    <dgm:cxn modelId="{69BC2CB7-85D8-4435-83B8-10FE27B82473}" type="presParOf" srcId="{20293E44-E9C2-4A0D-9E00-BA4ED10BE491}" destId="{99F9971B-5C61-4A8D-82F4-7E7F20F063A1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B60D6B-89EF-4799-8C67-702ECEAA6A79}">
      <dsp:nvSpPr>
        <dsp:cNvPr id="0" name=""/>
        <dsp:cNvSpPr/>
      </dsp:nvSpPr>
      <dsp:spPr>
        <a:xfrm>
          <a:off x="-6031190" y="-922847"/>
          <a:ext cx="7179696" cy="7179696"/>
        </a:xfrm>
        <a:prstGeom prst="blockArc">
          <a:avLst>
            <a:gd name="adj1" fmla="val 18900000"/>
            <a:gd name="adj2" fmla="val 2700000"/>
            <a:gd name="adj3" fmla="val 301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6D0782-E66B-4B95-B131-725F3D394D63}">
      <dsp:nvSpPr>
        <dsp:cNvPr id="0" name=""/>
        <dsp:cNvSpPr/>
      </dsp:nvSpPr>
      <dsp:spPr>
        <a:xfrm>
          <a:off x="501893" y="333268"/>
          <a:ext cx="7309561" cy="6669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9402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kern="1200" dirty="0"/>
            <a:t>1. </a:t>
          </a:r>
          <a:r>
            <a:rPr lang="id-ID" sz="3600" b="0" kern="1200" dirty="0" err="1"/>
            <a:t>Introduction</a:t>
          </a:r>
          <a:endParaRPr lang="id-ID" sz="3600" b="0" kern="1200" dirty="0"/>
        </a:p>
      </dsp:txBody>
      <dsp:txXfrm>
        <a:off x="501893" y="333268"/>
        <a:ext cx="7309561" cy="666963"/>
      </dsp:txXfrm>
    </dsp:sp>
    <dsp:sp modelId="{7FF07FF5-8F94-489B-8DBE-3709C45E72BE}">
      <dsp:nvSpPr>
        <dsp:cNvPr id="0" name=""/>
        <dsp:cNvSpPr/>
      </dsp:nvSpPr>
      <dsp:spPr>
        <a:xfrm>
          <a:off x="85041" y="249897"/>
          <a:ext cx="833704" cy="83370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05CC0CC-EBEA-4B0B-B943-8AA398E198DB}">
      <dsp:nvSpPr>
        <dsp:cNvPr id="0" name=""/>
        <dsp:cNvSpPr/>
      </dsp:nvSpPr>
      <dsp:spPr>
        <a:xfrm>
          <a:off x="979820" y="1333393"/>
          <a:ext cx="6831634" cy="66696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9402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kern="1200" dirty="0">
              <a:solidFill>
                <a:schemeClr val="tx1"/>
              </a:solidFill>
            </a:rPr>
            <a:t>2. </a:t>
          </a:r>
          <a:r>
            <a:rPr lang="id-ID" sz="3600" b="0" kern="1200" dirty="0">
              <a:solidFill>
                <a:schemeClr val="tx1"/>
              </a:solidFill>
            </a:rPr>
            <a:t>Project </a:t>
          </a:r>
          <a:r>
            <a:rPr lang="id-ID" sz="3600" b="0" kern="1200" dirty="0" err="1">
              <a:solidFill>
                <a:schemeClr val="tx1"/>
              </a:solidFill>
            </a:rPr>
            <a:t>Planning</a:t>
          </a:r>
          <a:endParaRPr lang="id-ID" sz="3600" b="0" kern="1200" dirty="0">
            <a:solidFill>
              <a:schemeClr val="tx1"/>
            </a:solidFill>
          </a:endParaRPr>
        </a:p>
      </dsp:txBody>
      <dsp:txXfrm>
        <a:off x="979820" y="1333393"/>
        <a:ext cx="6831634" cy="666963"/>
      </dsp:txXfrm>
    </dsp:sp>
    <dsp:sp modelId="{51DC7658-EACD-4094-9608-15A2E2F24234}">
      <dsp:nvSpPr>
        <dsp:cNvPr id="0" name=""/>
        <dsp:cNvSpPr/>
      </dsp:nvSpPr>
      <dsp:spPr>
        <a:xfrm>
          <a:off x="562968" y="1250022"/>
          <a:ext cx="833704" cy="83370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8C43372-A48D-49A2-970A-FEF6427837E5}">
      <dsp:nvSpPr>
        <dsp:cNvPr id="0" name=""/>
        <dsp:cNvSpPr/>
      </dsp:nvSpPr>
      <dsp:spPr>
        <a:xfrm>
          <a:off x="1126505" y="2333518"/>
          <a:ext cx="6684949" cy="66696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9402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3. </a:t>
          </a:r>
          <a:r>
            <a:rPr lang="id-ID" sz="3600" b="1" kern="1200" dirty="0"/>
            <a:t>System </a:t>
          </a:r>
          <a:r>
            <a:rPr lang="id-ID" sz="3600" b="1" kern="1200" dirty="0" err="1"/>
            <a:t>Analysis</a:t>
          </a:r>
          <a:endParaRPr lang="id-ID" sz="3600" b="1" kern="1200" dirty="0"/>
        </a:p>
      </dsp:txBody>
      <dsp:txXfrm>
        <a:off x="1126505" y="2333518"/>
        <a:ext cx="6684949" cy="666963"/>
      </dsp:txXfrm>
    </dsp:sp>
    <dsp:sp modelId="{60326BDB-29B0-4F54-9CF9-A5A59060FCEF}">
      <dsp:nvSpPr>
        <dsp:cNvPr id="0" name=""/>
        <dsp:cNvSpPr/>
      </dsp:nvSpPr>
      <dsp:spPr>
        <a:xfrm>
          <a:off x="709653" y="2250147"/>
          <a:ext cx="833704" cy="83370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A360FB3-44F0-43F7-8924-140CB274856B}">
      <dsp:nvSpPr>
        <dsp:cNvPr id="0" name=""/>
        <dsp:cNvSpPr/>
      </dsp:nvSpPr>
      <dsp:spPr>
        <a:xfrm>
          <a:off x="979820" y="3333643"/>
          <a:ext cx="6831634" cy="66696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9402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kern="1200" dirty="0"/>
            <a:t>4. </a:t>
          </a:r>
          <a:r>
            <a:rPr lang="id-ID" sz="3600" b="0" kern="1200" dirty="0"/>
            <a:t>System </a:t>
          </a:r>
          <a:r>
            <a:rPr lang="id-ID" sz="3600" b="0" kern="1200" dirty="0" err="1"/>
            <a:t>Design</a:t>
          </a:r>
          <a:endParaRPr lang="id-ID" sz="3600" b="0" kern="1200" dirty="0"/>
        </a:p>
      </dsp:txBody>
      <dsp:txXfrm>
        <a:off x="979820" y="3333643"/>
        <a:ext cx="6831634" cy="666963"/>
      </dsp:txXfrm>
    </dsp:sp>
    <dsp:sp modelId="{A4C8D77E-D641-4923-827E-55B26A14191F}">
      <dsp:nvSpPr>
        <dsp:cNvPr id="0" name=""/>
        <dsp:cNvSpPr/>
      </dsp:nvSpPr>
      <dsp:spPr>
        <a:xfrm>
          <a:off x="562968" y="3250272"/>
          <a:ext cx="833704" cy="83370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AABCC47-1FE4-4FF8-9E03-6853EC4D9927}">
      <dsp:nvSpPr>
        <dsp:cNvPr id="0" name=""/>
        <dsp:cNvSpPr/>
      </dsp:nvSpPr>
      <dsp:spPr>
        <a:xfrm>
          <a:off x="501893" y="4333768"/>
          <a:ext cx="7309561" cy="66696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9402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kern="1200" dirty="0"/>
            <a:t>5. </a:t>
          </a:r>
          <a:r>
            <a:rPr lang="id-ID" sz="3600" b="0" kern="1200" dirty="0"/>
            <a:t>System </a:t>
          </a:r>
          <a:r>
            <a:rPr lang="id-ID" sz="3600" b="0" kern="1200" dirty="0" err="1"/>
            <a:t>Implementatio</a:t>
          </a:r>
          <a:r>
            <a:rPr lang="en-US" sz="3600" b="0" kern="1200" dirty="0"/>
            <a:t>n</a:t>
          </a:r>
          <a:endParaRPr lang="id-ID" sz="3600" b="0" kern="1200" dirty="0"/>
        </a:p>
      </dsp:txBody>
      <dsp:txXfrm>
        <a:off x="501893" y="4333768"/>
        <a:ext cx="7309561" cy="666963"/>
      </dsp:txXfrm>
    </dsp:sp>
    <dsp:sp modelId="{1D9E985D-A47F-4202-BA78-319EB119C12D}">
      <dsp:nvSpPr>
        <dsp:cNvPr id="0" name=""/>
        <dsp:cNvSpPr/>
      </dsp:nvSpPr>
      <dsp:spPr>
        <a:xfrm>
          <a:off x="85041" y="4250397"/>
          <a:ext cx="833704" cy="83370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AE442-987C-49AD-BDED-357B7AF3203C}">
      <dsp:nvSpPr>
        <dsp:cNvPr id="0" name=""/>
        <dsp:cNvSpPr/>
      </dsp:nvSpPr>
      <dsp:spPr>
        <a:xfrm>
          <a:off x="0" y="2943407"/>
          <a:ext cx="8210550" cy="193119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700" kern="1200" dirty="0">
              <a:solidFill>
                <a:srgbClr val="C00000"/>
              </a:solidFill>
            </a:rPr>
            <a:t>Feasibility Analysis</a:t>
          </a:r>
          <a:endParaRPr lang="en-US" sz="3700" kern="1200" dirty="0">
            <a:solidFill>
              <a:srgbClr val="C00000"/>
            </a:solidFill>
          </a:endParaRPr>
        </a:p>
      </dsp:txBody>
      <dsp:txXfrm>
        <a:off x="0" y="2943407"/>
        <a:ext cx="8210550" cy="1042844"/>
      </dsp:txXfrm>
    </dsp:sp>
    <dsp:sp modelId="{52FBD962-DE35-4A7A-8CBF-499855F2E9BF}">
      <dsp:nvSpPr>
        <dsp:cNvPr id="0" name=""/>
        <dsp:cNvSpPr/>
      </dsp:nvSpPr>
      <dsp:spPr>
        <a:xfrm>
          <a:off x="4009" y="3947627"/>
          <a:ext cx="2734177" cy="88834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i="1" kern="1200" dirty="0"/>
            <a:t>Technical </a:t>
          </a:r>
          <a:r>
            <a:rPr lang="id-ID" sz="2000" i="1" kern="1200" dirty="0"/>
            <a:t>(Capabilities)</a:t>
          </a:r>
          <a:endParaRPr lang="en-US" sz="2800" i="1" kern="1200" dirty="0"/>
        </a:p>
      </dsp:txBody>
      <dsp:txXfrm>
        <a:off x="4009" y="3947627"/>
        <a:ext cx="2734177" cy="888349"/>
      </dsp:txXfrm>
    </dsp:sp>
    <dsp:sp modelId="{05BDA235-5C57-42F0-874A-9B3061F4B6FE}">
      <dsp:nvSpPr>
        <dsp:cNvPr id="0" name=""/>
        <dsp:cNvSpPr/>
      </dsp:nvSpPr>
      <dsp:spPr>
        <a:xfrm>
          <a:off x="2738186" y="3947627"/>
          <a:ext cx="2734177" cy="888349"/>
        </a:xfrm>
        <a:prstGeom prst="rect">
          <a:avLst/>
        </a:prstGeom>
        <a:solidFill>
          <a:schemeClr val="accent4">
            <a:tint val="40000"/>
            <a:alpha val="90000"/>
            <a:hueOff val="2878480"/>
            <a:satOff val="-15315"/>
            <a:lumOff val="-873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2878480"/>
              <a:satOff val="-15315"/>
              <a:lumOff val="-87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i="1" kern="1200" dirty="0" err="1"/>
            <a:t>Economic</a:t>
          </a:r>
          <a:br>
            <a:rPr lang="id-ID" sz="2400" i="1" kern="1200" dirty="0"/>
          </a:br>
          <a:r>
            <a:rPr lang="id-ID" sz="1800" i="1" kern="1200" dirty="0"/>
            <a:t>(ROI, BEP)</a:t>
          </a:r>
          <a:endParaRPr lang="en-US" sz="2800" i="1" kern="1200" dirty="0"/>
        </a:p>
      </dsp:txBody>
      <dsp:txXfrm>
        <a:off x="2738186" y="3947627"/>
        <a:ext cx="2734177" cy="888349"/>
      </dsp:txXfrm>
    </dsp:sp>
    <dsp:sp modelId="{C48B36D3-1B95-452E-9023-9FD0C014D993}">
      <dsp:nvSpPr>
        <dsp:cNvPr id="0" name=""/>
        <dsp:cNvSpPr/>
      </dsp:nvSpPr>
      <dsp:spPr>
        <a:xfrm>
          <a:off x="5472363" y="3947627"/>
          <a:ext cx="2734177" cy="888349"/>
        </a:xfrm>
        <a:prstGeom prst="rect">
          <a:avLst/>
        </a:prstGeom>
        <a:solidFill>
          <a:schemeClr val="accent4">
            <a:tint val="40000"/>
            <a:alpha val="90000"/>
            <a:hueOff val="5756959"/>
            <a:satOff val="-30630"/>
            <a:lumOff val="-1745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5756959"/>
              <a:satOff val="-30630"/>
              <a:lumOff val="-174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i="1" kern="1200" dirty="0"/>
            <a:t>Organizational</a:t>
          </a:r>
          <a:br>
            <a:rPr lang="id-ID" sz="2400" i="1" kern="1200" dirty="0"/>
          </a:br>
          <a:r>
            <a:rPr lang="id-ID" sz="1800" i="1" kern="1200" dirty="0"/>
            <a:t>(Goals, Core Business)</a:t>
          </a:r>
          <a:endParaRPr lang="en-US" sz="2400" i="1" kern="1200" dirty="0"/>
        </a:p>
      </dsp:txBody>
      <dsp:txXfrm>
        <a:off x="5472363" y="3947627"/>
        <a:ext cx="2734177" cy="888349"/>
      </dsp:txXfrm>
    </dsp:sp>
    <dsp:sp modelId="{FB04BE2D-F5F5-4CCA-98C1-34F69690EC53}">
      <dsp:nvSpPr>
        <dsp:cNvPr id="0" name=""/>
        <dsp:cNvSpPr/>
      </dsp:nvSpPr>
      <dsp:spPr>
        <a:xfrm rot="10800000">
          <a:off x="0" y="2199"/>
          <a:ext cx="8210550" cy="2970175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800" kern="1200" dirty="0">
              <a:solidFill>
                <a:schemeClr val="tx1"/>
              </a:solidFill>
            </a:rPr>
            <a:t>Business </a:t>
          </a:r>
          <a:r>
            <a:rPr lang="id-ID" sz="2800" kern="1200" dirty="0" err="1">
              <a:solidFill>
                <a:schemeClr val="tx1"/>
              </a:solidFill>
            </a:rPr>
            <a:t>Value</a:t>
          </a:r>
          <a:r>
            <a:rPr lang="id-ID" sz="2800" kern="1200" dirty="0">
              <a:solidFill>
                <a:schemeClr val="tx1"/>
              </a:solidFill>
            </a:rPr>
            <a:t> </a:t>
          </a:r>
          <a:r>
            <a:rPr lang="id-ID" sz="2800" kern="1200" dirty="0" err="1"/>
            <a:t>Identification</a:t>
          </a:r>
          <a:br>
            <a:rPr lang="id-ID" sz="2800" kern="1200" dirty="0"/>
          </a:br>
          <a:r>
            <a:rPr lang="id-ID" sz="2800" kern="1200" dirty="0"/>
            <a:t>(</a:t>
          </a:r>
          <a:r>
            <a:rPr lang="id-ID" sz="3200" kern="1200" dirty="0">
              <a:solidFill>
                <a:srgbClr val="C00000"/>
              </a:solidFill>
            </a:rPr>
            <a:t>System </a:t>
          </a:r>
          <a:r>
            <a:rPr lang="id-ID" sz="3200" kern="1200" dirty="0" err="1">
              <a:solidFill>
                <a:srgbClr val="C00000"/>
              </a:solidFill>
            </a:rPr>
            <a:t>Request</a:t>
          </a:r>
          <a:r>
            <a:rPr lang="id-ID" sz="2800" kern="1200" dirty="0"/>
            <a:t>)</a:t>
          </a:r>
          <a:endParaRPr lang="en-US" sz="2800" kern="1200" dirty="0"/>
        </a:p>
      </dsp:txBody>
      <dsp:txXfrm rot="-10800000">
        <a:off x="0" y="2199"/>
        <a:ext cx="8210550" cy="1042531"/>
      </dsp:txXfrm>
    </dsp:sp>
    <dsp:sp modelId="{4406362C-6F12-40B0-AF1C-171D414E0D8E}">
      <dsp:nvSpPr>
        <dsp:cNvPr id="0" name=""/>
        <dsp:cNvSpPr/>
      </dsp:nvSpPr>
      <dsp:spPr>
        <a:xfrm>
          <a:off x="0" y="1044730"/>
          <a:ext cx="4105274" cy="888082"/>
        </a:xfrm>
        <a:prstGeom prst="rect">
          <a:avLst/>
        </a:prstGeom>
        <a:solidFill>
          <a:schemeClr val="accent4">
            <a:tint val="40000"/>
            <a:alpha val="90000"/>
            <a:hueOff val="8635439"/>
            <a:satOff val="-45946"/>
            <a:lumOff val="-2618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8635439"/>
              <a:satOff val="-45946"/>
              <a:lumOff val="-261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i="1" kern="1200" dirty="0"/>
            <a:t>Lower Cost</a:t>
          </a:r>
          <a:endParaRPr lang="en-US" sz="2400" i="1" kern="1200" dirty="0"/>
        </a:p>
      </dsp:txBody>
      <dsp:txXfrm>
        <a:off x="0" y="1044730"/>
        <a:ext cx="4105274" cy="888082"/>
      </dsp:txXfrm>
    </dsp:sp>
    <dsp:sp modelId="{99F9971B-5C61-4A8D-82F4-7E7F20F063A1}">
      <dsp:nvSpPr>
        <dsp:cNvPr id="0" name=""/>
        <dsp:cNvSpPr/>
      </dsp:nvSpPr>
      <dsp:spPr>
        <a:xfrm>
          <a:off x="4105275" y="1044730"/>
          <a:ext cx="4105274" cy="888082"/>
        </a:xfrm>
        <a:prstGeom prst="rect">
          <a:avLst/>
        </a:prstGeom>
        <a:solidFill>
          <a:schemeClr val="accent4">
            <a:tint val="40000"/>
            <a:alpha val="90000"/>
            <a:hueOff val="11513918"/>
            <a:satOff val="-61261"/>
            <a:lumOff val="-349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11513918"/>
              <a:satOff val="-61261"/>
              <a:lumOff val="-34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i="1" kern="1200" dirty="0"/>
            <a:t>Increase Profit</a:t>
          </a:r>
          <a:endParaRPr lang="en-US" sz="2400" i="1" kern="1200" dirty="0"/>
        </a:p>
      </dsp:txBody>
      <dsp:txXfrm>
        <a:off x="4105275" y="1044730"/>
        <a:ext cx="4105274" cy="8880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6E3A91-2E2F-4ED9-A28A-3DA97D5742E3}">
      <dsp:nvSpPr>
        <dsp:cNvPr id="0" name=""/>
        <dsp:cNvSpPr/>
      </dsp:nvSpPr>
      <dsp:spPr>
        <a:xfrm>
          <a:off x="2936406" y="0"/>
          <a:ext cx="2857655" cy="109739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Calibri"/>
              <a:ea typeface="+mn-ea"/>
              <a:cs typeface="+mn-cs"/>
            </a:rPr>
            <a:t>Planning</a:t>
          </a:r>
          <a:endParaRPr lang="id-ID" sz="2800" kern="1200">
            <a:latin typeface="Calibri"/>
            <a:ea typeface="+mn-ea"/>
            <a:cs typeface="+mn-cs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000" i="1" kern="1200">
              <a:latin typeface="Calibri"/>
              <a:ea typeface="+mn-ea"/>
              <a:cs typeface="+mn-cs"/>
            </a:rPr>
            <a:t>(System Proposal)</a:t>
          </a:r>
          <a:endParaRPr lang="en-US" sz="2000" i="1" kern="1200" dirty="0">
            <a:latin typeface="Calibri"/>
            <a:ea typeface="+mn-ea"/>
            <a:cs typeface="+mn-cs"/>
          </a:endParaRPr>
        </a:p>
      </dsp:txBody>
      <dsp:txXfrm>
        <a:off x="2989976" y="53570"/>
        <a:ext cx="2750515" cy="990256"/>
      </dsp:txXfrm>
    </dsp:sp>
    <dsp:sp modelId="{47F33915-6B3B-401C-B50F-B22A754E2EF7}">
      <dsp:nvSpPr>
        <dsp:cNvPr id="0" name=""/>
        <dsp:cNvSpPr/>
      </dsp:nvSpPr>
      <dsp:spPr>
        <a:xfrm>
          <a:off x="2209414" y="866258"/>
          <a:ext cx="3623611" cy="3623611"/>
        </a:xfrm>
        <a:custGeom>
          <a:avLst/>
          <a:gdLst/>
          <a:ahLst/>
          <a:cxnLst/>
          <a:rect l="0" t="0" r="0" b="0"/>
          <a:pathLst>
            <a:path>
              <a:moveTo>
                <a:pt x="3174428" y="617694"/>
              </a:moveTo>
              <a:arcTo wR="1811805" hR="1811805" stAng="19126251" swAng="1066856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358C13-D8CC-4AD2-A7BF-1189D1A964E3}">
      <dsp:nvSpPr>
        <dsp:cNvPr id="0" name=""/>
        <dsp:cNvSpPr/>
      </dsp:nvSpPr>
      <dsp:spPr>
        <a:xfrm>
          <a:off x="4683367" y="1813501"/>
          <a:ext cx="2943150" cy="1097396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Calibri"/>
              <a:ea typeface="+mn-ea"/>
              <a:cs typeface="+mn-cs"/>
            </a:rPr>
            <a:t>Analysis</a:t>
          </a:r>
          <a:br>
            <a:rPr lang="id-ID" sz="2000" kern="1200">
              <a:latin typeface="Calibri"/>
              <a:ea typeface="+mn-ea"/>
              <a:cs typeface="+mn-cs"/>
            </a:rPr>
          </a:br>
          <a:r>
            <a:rPr lang="id-ID" sz="2000" i="1" kern="1200">
              <a:latin typeface="Calibri"/>
              <a:ea typeface="+mn-ea"/>
              <a:cs typeface="+mn-cs"/>
            </a:rPr>
            <a:t>(System Specification)</a:t>
          </a:r>
          <a:endParaRPr lang="en-US" sz="2000" i="1" kern="1200" dirty="0">
            <a:latin typeface="Calibri"/>
            <a:ea typeface="+mn-ea"/>
            <a:cs typeface="+mn-cs"/>
          </a:endParaRPr>
        </a:p>
      </dsp:txBody>
      <dsp:txXfrm>
        <a:off x="4736937" y="1867071"/>
        <a:ext cx="2836010" cy="990256"/>
      </dsp:txXfrm>
    </dsp:sp>
    <dsp:sp modelId="{396D247C-7331-400F-88B3-FB5C75DEFBD2}">
      <dsp:nvSpPr>
        <dsp:cNvPr id="0" name=""/>
        <dsp:cNvSpPr/>
      </dsp:nvSpPr>
      <dsp:spPr>
        <a:xfrm>
          <a:off x="2206898" y="225961"/>
          <a:ext cx="3623611" cy="3623611"/>
        </a:xfrm>
        <a:custGeom>
          <a:avLst/>
          <a:gdLst/>
          <a:ahLst/>
          <a:cxnLst/>
          <a:rect l="0" t="0" r="0" b="0"/>
          <a:pathLst>
            <a:path>
              <a:moveTo>
                <a:pt x="3465772" y="2551424"/>
              </a:moveTo>
              <a:arcTo wR="1811805" hR="1811805" stAng="1445590" swAng="1190300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85177-67DC-46B9-9178-4FD74108A018}">
      <dsp:nvSpPr>
        <dsp:cNvPr id="0" name=""/>
        <dsp:cNvSpPr/>
      </dsp:nvSpPr>
      <dsp:spPr>
        <a:xfrm>
          <a:off x="3006363" y="3625307"/>
          <a:ext cx="2673545" cy="109739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Calibri"/>
              <a:ea typeface="+mn-ea"/>
              <a:cs typeface="+mn-cs"/>
            </a:rPr>
            <a:t>Design</a:t>
          </a:r>
          <a:br>
            <a:rPr lang="id-ID" sz="2000" kern="1200">
              <a:latin typeface="Calibri"/>
              <a:ea typeface="+mn-ea"/>
              <a:cs typeface="+mn-cs"/>
            </a:rPr>
          </a:br>
          <a:r>
            <a:rPr lang="id-ID" sz="2000" i="1" kern="1200">
              <a:latin typeface="Calibri"/>
              <a:ea typeface="+mn-ea"/>
              <a:cs typeface="+mn-cs"/>
            </a:rPr>
            <a:t>(System Specification)</a:t>
          </a:r>
          <a:endParaRPr lang="en-US" sz="2000" i="1" kern="1200" dirty="0">
            <a:latin typeface="Calibri"/>
            <a:ea typeface="+mn-ea"/>
            <a:cs typeface="+mn-cs"/>
          </a:endParaRPr>
        </a:p>
      </dsp:txBody>
      <dsp:txXfrm>
        <a:off x="3059933" y="3678877"/>
        <a:ext cx="2566405" cy="990256"/>
      </dsp:txXfrm>
    </dsp:sp>
    <dsp:sp modelId="{D2CA6A8E-22C6-4F9F-B88D-7C12E5956E50}">
      <dsp:nvSpPr>
        <dsp:cNvPr id="0" name=""/>
        <dsp:cNvSpPr/>
      </dsp:nvSpPr>
      <dsp:spPr>
        <a:xfrm>
          <a:off x="2855763" y="225961"/>
          <a:ext cx="3623611" cy="3623611"/>
        </a:xfrm>
        <a:custGeom>
          <a:avLst/>
          <a:gdLst/>
          <a:ahLst/>
          <a:cxnLst/>
          <a:rect l="0" t="0" r="0" b="0"/>
          <a:pathLst>
            <a:path>
              <a:moveTo>
                <a:pt x="506998" y="3068832"/>
              </a:moveTo>
              <a:arcTo wR="1811805" hR="1811805" stAng="8164110" swAng="1190300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0DDDCB-B12F-428D-A586-90FD6F79F55C}">
      <dsp:nvSpPr>
        <dsp:cNvPr id="0" name=""/>
        <dsp:cNvSpPr/>
      </dsp:nvSpPr>
      <dsp:spPr>
        <a:xfrm>
          <a:off x="963902" y="1813501"/>
          <a:ext cx="3134857" cy="1097396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Calibri"/>
              <a:ea typeface="+mn-ea"/>
              <a:cs typeface="+mn-cs"/>
            </a:rPr>
            <a:t>Implementation</a:t>
          </a:r>
          <a:br>
            <a:rPr lang="id-ID" sz="2700" kern="1200">
              <a:latin typeface="Calibri"/>
              <a:ea typeface="+mn-ea"/>
              <a:cs typeface="+mn-cs"/>
            </a:rPr>
          </a:br>
          <a:r>
            <a:rPr lang="id-ID" sz="2000" i="1" kern="1200">
              <a:latin typeface="Calibri"/>
              <a:ea typeface="+mn-ea"/>
              <a:cs typeface="+mn-cs"/>
            </a:rPr>
            <a:t>(New System)</a:t>
          </a:r>
          <a:endParaRPr lang="en-US" sz="2000" i="1" kern="1200" dirty="0">
            <a:latin typeface="Calibri"/>
            <a:ea typeface="+mn-ea"/>
            <a:cs typeface="+mn-cs"/>
          </a:endParaRPr>
        </a:p>
      </dsp:txBody>
      <dsp:txXfrm>
        <a:off x="1017472" y="1867071"/>
        <a:ext cx="3027717" cy="990256"/>
      </dsp:txXfrm>
    </dsp:sp>
    <dsp:sp modelId="{498F4E31-E423-4928-A28F-F71BD81A544F}">
      <dsp:nvSpPr>
        <dsp:cNvPr id="0" name=""/>
        <dsp:cNvSpPr/>
      </dsp:nvSpPr>
      <dsp:spPr>
        <a:xfrm>
          <a:off x="2859079" y="880000"/>
          <a:ext cx="3623611" cy="3623611"/>
        </a:xfrm>
        <a:custGeom>
          <a:avLst/>
          <a:gdLst/>
          <a:ahLst/>
          <a:cxnLst/>
          <a:rect l="0" t="0" r="0" b="0"/>
          <a:pathLst>
            <a:path>
              <a:moveTo>
                <a:pt x="149618" y="1090851"/>
              </a:moveTo>
              <a:arcTo wR="1811805" hR="1811805" stAng="12206894" swAng="1066856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E903FB-F01E-4EC3-9C7B-ECB5160B8E14}">
      <dsp:nvSpPr>
        <dsp:cNvPr id="0" name=""/>
        <dsp:cNvSpPr/>
      </dsp:nvSpPr>
      <dsp:spPr>
        <a:xfrm>
          <a:off x="2711611" y="1449"/>
          <a:ext cx="2349177" cy="234917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Notation</a:t>
          </a:r>
          <a:r>
            <a:rPr lang="en-US" sz="2600" b="1" kern="1200"/>
            <a:t>: </a:t>
          </a:r>
          <a:r>
            <a:rPr lang="en-US" sz="1800" b="1" kern="1200"/>
            <a:t>Standard</a:t>
          </a:r>
          <a:endParaRPr lang="en-US" sz="1800" b="1" kern="1200" dirty="0"/>
        </a:p>
      </dsp:txBody>
      <dsp:txXfrm>
        <a:off x="3055640" y="345478"/>
        <a:ext cx="1661119" cy="1661119"/>
      </dsp:txXfrm>
    </dsp:sp>
    <dsp:sp modelId="{912B529E-2514-4472-9A54-E282F56B56E9}">
      <dsp:nvSpPr>
        <dsp:cNvPr id="0" name=""/>
        <dsp:cNvSpPr/>
      </dsp:nvSpPr>
      <dsp:spPr>
        <a:xfrm rot="3600000">
          <a:off x="4446898" y="2293321"/>
          <a:ext cx="626481" cy="7928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b="1" kern="1200"/>
        </a:p>
      </dsp:txBody>
      <dsp:txXfrm>
        <a:off x="4493884" y="2370508"/>
        <a:ext cx="438537" cy="475709"/>
      </dsp:txXfrm>
    </dsp:sp>
    <dsp:sp modelId="{97CF7F39-2922-475F-8CE9-B51D4EFFFF41}">
      <dsp:nvSpPr>
        <dsp:cNvPr id="0" name=""/>
        <dsp:cNvSpPr/>
      </dsp:nvSpPr>
      <dsp:spPr>
        <a:xfrm>
          <a:off x="4477220" y="3059573"/>
          <a:ext cx="2349177" cy="234917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Tools</a:t>
          </a:r>
          <a:r>
            <a:rPr lang="en-US" sz="2200" b="1" kern="1200"/>
            <a:t>: </a:t>
          </a:r>
          <a:r>
            <a:rPr lang="en-US" sz="1800" b="1" kern="1200"/>
            <a:t>Support Standard and Process</a:t>
          </a:r>
          <a:endParaRPr lang="en-US" sz="1800" b="1" kern="1200" dirty="0"/>
        </a:p>
      </dsp:txBody>
      <dsp:txXfrm>
        <a:off x="4821249" y="3403602"/>
        <a:ext cx="1661119" cy="1661119"/>
      </dsp:txXfrm>
    </dsp:sp>
    <dsp:sp modelId="{856BCF7C-0DA9-4937-B146-FA812DD4AAC8}">
      <dsp:nvSpPr>
        <dsp:cNvPr id="0" name=""/>
        <dsp:cNvSpPr/>
      </dsp:nvSpPr>
      <dsp:spPr>
        <a:xfrm rot="10800000">
          <a:off x="3590689" y="3837738"/>
          <a:ext cx="626481" cy="7928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b="1" kern="1200"/>
        </a:p>
      </dsp:txBody>
      <dsp:txXfrm rot="10800000">
        <a:off x="3778633" y="3996307"/>
        <a:ext cx="438537" cy="475709"/>
      </dsp:txXfrm>
    </dsp:sp>
    <dsp:sp modelId="{C70EFB05-DB09-4628-A3B2-986C15362C70}">
      <dsp:nvSpPr>
        <dsp:cNvPr id="0" name=""/>
        <dsp:cNvSpPr/>
      </dsp:nvSpPr>
      <dsp:spPr>
        <a:xfrm>
          <a:off x="946002" y="3059573"/>
          <a:ext cx="2349177" cy="234917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Process</a:t>
          </a:r>
          <a:r>
            <a:rPr lang="en-US" sz="2600" b="1" kern="1200"/>
            <a:t>: </a:t>
          </a:r>
          <a:r>
            <a:rPr lang="en-US" sz="1800" b="1" kern="1200"/>
            <a:t>C</a:t>
          </a:r>
          <a:r>
            <a:rPr lang="id-ID" sz="1800" b="1" kern="1200"/>
            <a:t>ustomer</a:t>
          </a:r>
          <a:r>
            <a:rPr lang="en-US" sz="1800" b="1" kern="1200"/>
            <a:t>-Oriented</a:t>
          </a:r>
          <a:r>
            <a:rPr lang="id-ID" sz="1800" b="1" kern="1200"/>
            <a:t> Methodology</a:t>
          </a:r>
          <a:endParaRPr lang="en-US" sz="1800" b="1" kern="1200" dirty="0"/>
        </a:p>
      </dsp:txBody>
      <dsp:txXfrm>
        <a:off x="1290031" y="3403602"/>
        <a:ext cx="1661119" cy="1661119"/>
      </dsp:txXfrm>
    </dsp:sp>
    <dsp:sp modelId="{15321360-B281-45E8-AEA0-FAF588F79351}">
      <dsp:nvSpPr>
        <dsp:cNvPr id="0" name=""/>
        <dsp:cNvSpPr/>
      </dsp:nvSpPr>
      <dsp:spPr>
        <a:xfrm rot="18000000">
          <a:off x="2681289" y="2324031"/>
          <a:ext cx="626481" cy="7928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b="1" kern="1200"/>
        </a:p>
      </dsp:txBody>
      <dsp:txXfrm>
        <a:off x="2728275" y="2563982"/>
        <a:ext cx="438537" cy="4757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AE442-987C-49AD-BDED-357B7AF3203C}">
      <dsp:nvSpPr>
        <dsp:cNvPr id="0" name=""/>
        <dsp:cNvSpPr/>
      </dsp:nvSpPr>
      <dsp:spPr>
        <a:xfrm>
          <a:off x="0" y="3127370"/>
          <a:ext cx="8667750" cy="205189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900" kern="1200" dirty="0">
              <a:solidFill>
                <a:srgbClr val="C00000"/>
              </a:solidFill>
            </a:rPr>
            <a:t>Feasibility Analysis</a:t>
          </a:r>
          <a:endParaRPr lang="en-US" sz="3900" kern="1200" dirty="0">
            <a:solidFill>
              <a:srgbClr val="C00000"/>
            </a:solidFill>
          </a:endParaRPr>
        </a:p>
      </dsp:txBody>
      <dsp:txXfrm>
        <a:off x="0" y="3127370"/>
        <a:ext cx="8667750" cy="1108022"/>
      </dsp:txXfrm>
    </dsp:sp>
    <dsp:sp modelId="{52FBD962-DE35-4A7A-8CBF-499855F2E9BF}">
      <dsp:nvSpPr>
        <dsp:cNvPr id="0" name=""/>
        <dsp:cNvSpPr/>
      </dsp:nvSpPr>
      <dsp:spPr>
        <a:xfrm>
          <a:off x="4232" y="4194354"/>
          <a:ext cx="2886428" cy="94387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i="1" kern="1200" dirty="0"/>
            <a:t>Technical </a:t>
          </a:r>
          <a:r>
            <a:rPr lang="id-ID" sz="2000" i="1" kern="1200" dirty="0"/>
            <a:t>(Capabilities)</a:t>
          </a:r>
          <a:endParaRPr lang="en-US" sz="2800" i="1" kern="1200" dirty="0"/>
        </a:p>
      </dsp:txBody>
      <dsp:txXfrm>
        <a:off x="4232" y="4194354"/>
        <a:ext cx="2886428" cy="943870"/>
      </dsp:txXfrm>
    </dsp:sp>
    <dsp:sp modelId="{EED28D97-86D5-4C73-A3AD-BC62E477C31A}">
      <dsp:nvSpPr>
        <dsp:cNvPr id="0" name=""/>
        <dsp:cNvSpPr/>
      </dsp:nvSpPr>
      <dsp:spPr>
        <a:xfrm>
          <a:off x="2890660" y="4194354"/>
          <a:ext cx="2886428" cy="943870"/>
        </a:xfrm>
        <a:prstGeom prst="rect">
          <a:avLst/>
        </a:prstGeom>
        <a:solidFill>
          <a:schemeClr val="accent4">
            <a:tint val="40000"/>
            <a:alpha val="90000"/>
            <a:hueOff val="2878480"/>
            <a:satOff val="-15315"/>
            <a:lumOff val="-873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2878480"/>
              <a:satOff val="-15315"/>
              <a:lumOff val="-87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i="1" kern="1200" dirty="0"/>
            <a:t>Economic</a:t>
          </a:r>
          <a:br>
            <a:rPr lang="id-ID" sz="2400" i="1" kern="1200" dirty="0"/>
          </a:br>
          <a:r>
            <a:rPr lang="id-ID" sz="1800" i="1" kern="1200" dirty="0"/>
            <a:t>(ROI, BEP)</a:t>
          </a:r>
          <a:endParaRPr lang="en-US" sz="2400" i="1" kern="1200" dirty="0"/>
        </a:p>
      </dsp:txBody>
      <dsp:txXfrm>
        <a:off x="2890660" y="4194354"/>
        <a:ext cx="2886428" cy="943870"/>
      </dsp:txXfrm>
    </dsp:sp>
    <dsp:sp modelId="{C48B36D3-1B95-452E-9023-9FD0C014D993}">
      <dsp:nvSpPr>
        <dsp:cNvPr id="0" name=""/>
        <dsp:cNvSpPr/>
      </dsp:nvSpPr>
      <dsp:spPr>
        <a:xfrm>
          <a:off x="5777089" y="4194354"/>
          <a:ext cx="2886428" cy="943870"/>
        </a:xfrm>
        <a:prstGeom prst="rect">
          <a:avLst/>
        </a:prstGeom>
        <a:solidFill>
          <a:schemeClr val="accent4">
            <a:tint val="40000"/>
            <a:alpha val="90000"/>
            <a:hueOff val="5756959"/>
            <a:satOff val="-30630"/>
            <a:lumOff val="-1745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5756959"/>
              <a:satOff val="-30630"/>
              <a:lumOff val="-174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i="1" kern="1200" dirty="0"/>
            <a:t>Organizational</a:t>
          </a:r>
          <a:br>
            <a:rPr lang="id-ID" sz="2400" i="1" kern="1200" dirty="0"/>
          </a:br>
          <a:r>
            <a:rPr lang="id-ID" sz="1800" i="1" kern="1200" dirty="0"/>
            <a:t>(Goals, Core Business)</a:t>
          </a:r>
          <a:endParaRPr lang="en-US" sz="2400" i="1" kern="1200" dirty="0"/>
        </a:p>
      </dsp:txBody>
      <dsp:txXfrm>
        <a:off x="5777089" y="4194354"/>
        <a:ext cx="2886428" cy="943870"/>
      </dsp:txXfrm>
    </dsp:sp>
    <dsp:sp modelId="{FB04BE2D-F5F5-4CCA-98C1-34F69690EC53}">
      <dsp:nvSpPr>
        <dsp:cNvPr id="0" name=""/>
        <dsp:cNvSpPr/>
      </dsp:nvSpPr>
      <dsp:spPr>
        <a:xfrm rot="10800000">
          <a:off x="0" y="0"/>
          <a:ext cx="8667750" cy="3155811"/>
        </a:xfrm>
        <a:prstGeom prst="upArrowCallout">
          <a:avLst/>
        </a:prstGeom>
        <a:gradFill rotWithShape="0">
          <a:gsLst>
            <a:gs pos="0">
              <a:schemeClr val="accent4">
                <a:hueOff val="10395692"/>
                <a:satOff val="-47968"/>
                <a:lumOff val="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0395692"/>
                <a:satOff val="-47968"/>
                <a:lumOff val="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600" kern="1200" dirty="0">
              <a:solidFill>
                <a:srgbClr val="C00000"/>
              </a:solidFill>
            </a:rPr>
            <a:t>System </a:t>
          </a:r>
          <a:r>
            <a:rPr lang="id-ID" sz="3600" kern="1200" dirty="0" err="1">
              <a:solidFill>
                <a:srgbClr val="C00000"/>
              </a:solidFill>
            </a:rPr>
            <a:t>Request</a:t>
          </a:r>
          <a:br>
            <a:rPr lang="id-ID" sz="3600" kern="1200" dirty="0">
              <a:solidFill>
                <a:srgbClr val="C00000"/>
              </a:solidFill>
            </a:rPr>
          </a:br>
          <a:r>
            <a:rPr lang="id-ID" sz="3600" kern="1200" dirty="0">
              <a:solidFill>
                <a:schemeClr val="tx1"/>
              </a:solidFill>
            </a:rPr>
            <a:t>(Business </a:t>
          </a:r>
          <a:r>
            <a:rPr lang="id-ID" sz="3600" kern="1200" dirty="0" err="1">
              <a:solidFill>
                <a:schemeClr val="tx1"/>
              </a:solidFill>
            </a:rPr>
            <a:t>Value</a:t>
          </a:r>
          <a:r>
            <a:rPr lang="id-ID" sz="3600" kern="1200" dirty="0">
              <a:solidFill>
                <a:schemeClr val="tx1"/>
              </a:solidFill>
            </a:rPr>
            <a:t> </a:t>
          </a:r>
          <a:r>
            <a:rPr lang="id-ID" sz="3600" kern="1200" dirty="0" err="1">
              <a:solidFill>
                <a:schemeClr val="tx1"/>
              </a:solidFill>
            </a:rPr>
            <a:t>Identification</a:t>
          </a:r>
          <a:r>
            <a:rPr lang="id-ID" sz="3600" kern="1200" dirty="0"/>
            <a:t>)</a:t>
          </a:r>
          <a:endParaRPr lang="en-US" sz="3600" kern="1200" dirty="0"/>
        </a:p>
      </dsp:txBody>
      <dsp:txXfrm rot="-10800000">
        <a:off x="0" y="0"/>
        <a:ext cx="8667750" cy="1107690"/>
      </dsp:txXfrm>
    </dsp:sp>
    <dsp:sp modelId="{4406362C-6F12-40B0-AF1C-171D414E0D8E}">
      <dsp:nvSpPr>
        <dsp:cNvPr id="0" name=""/>
        <dsp:cNvSpPr/>
      </dsp:nvSpPr>
      <dsp:spPr>
        <a:xfrm>
          <a:off x="0" y="1110026"/>
          <a:ext cx="4333875" cy="943587"/>
        </a:xfrm>
        <a:prstGeom prst="rect">
          <a:avLst/>
        </a:prstGeom>
        <a:solidFill>
          <a:schemeClr val="accent4">
            <a:tint val="40000"/>
            <a:alpha val="90000"/>
            <a:hueOff val="8635439"/>
            <a:satOff val="-45946"/>
            <a:lumOff val="-2618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8635439"/>
              <a:satOff val="-45946"/>
              <a:lumOff val="-261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i="1" kern="1200" dirty="0"/>
            <a:t>Lower Cost</a:t>
          </a:r>
          <a:endParaRPr lang="en-US" sz="2400" i="1" kern="1200" dirty="0"/>
        </a:p>
      </dsp:txBody>
      <dsp:txXfrm>
        <a:off x="0" y="1110026"/>
        <a:ext cx="4333875" cy="943587"/>
      </dsp:txXfrm>
    </dsp:sp>
    <dsp:sp modelId="{99F9971B-5C61-4A8D-82F4-7E7F20F063A1}">
      <dsp:nvSpPr>
        <dsp:cNvPr id="0" name=""/>
        <dsp:cNvSpPr/>
      </dsp:nvSpPr>
      <dsp:spPr>
        <a:xfrm>
          <a:off x="4333875" y="1110026"/>
          <a:ext cx="4333875" cy="943587"/>
        </a:xfrm>
        <a:prstGeom prst="rect">
          <a:avLst/>
        </a:prstGeom>
        <a:solidFill>
          <a:schemeClr val="accent4">
            <a:tint val="40000"/>
            <a:alpha val="90000"/>
            <a:hueOff val="11513918"/>
            <a:satOff val="-61261"/>
            <a:lumOff val="-349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11513918"/>
              <a:satOff val="-61261"/>
              <a:lumOff val="-34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i="1" kern="1200" dirty="0"/>
            <a:t>Increase Profit</a:t>
          </a:r>
          <a:endParaRPr lang="en-US" sz="2400" i="1" kern="1200" dirty="0"/>
        </a:p>
      </dsp:txBody>
      <dsp:txXfrm>
        <a:off x="4333875" y="1110026"/>
        <a:ext cx="4333875" cy="943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Rectangle 9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475699" y="9841706"/>
            <a:ext cx="3105944" cy="472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2" tIns="47691" rIns="95382" bIns="47691" numCol="1" anchor="t" anchorCtr="0" compatLnSpc="1">
            <a:prstTxWarp prst="textNoShape">
              <a:avLst/>
            </a:prstTxWarp>
          </a:bodyPr>
          <a:lstStyle>
            <a:lvl1pPr algn="r" defTabSz="954018">
              <a:defRPr sz="700" i="1" dirty="0">
                <a:effectLst/>
              </a:defRPr>
            </a:lvl1pPr>
          </a:lstStyle>
          <a:p>
            <a:pPr>
              <a:defRPr/>
            </a:pPr>
            <a:r>
              <a:rPr lang="en-US" altLang="ja-JP">
                <a:latin typeface="+mj-lt"/>
              </a:rPr>
              <a:t>romi@romisatriawahono.net</a:t>
            </a:r>
          </a:p>
        </p:txBody>
      </p:sp>
      <p:sp>
        <p:nvSpPr>
          <p:cNvPr id="27658" name="Rectangle 10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93150" y="192914"/>
            <a:ext cx="5982331" cy="527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2" tIns="47691" rIns="95382" bIns="47691" numCol="1" anchor="t" anchorCtr="0" compatLnSpc="1">
            <a:prstTxWarp prst="textNoShape">
              <a:avLst/>
            </a:prstTxWarp>
          </a:bodyPr>
          <a:lstStyle>
            <a:lvl1pPr algn="r" defTabSz="954018">
              <a:defRPr sz="700" i="1" dirty="0" smtClean="0">
                <a:effectLst/>
              </a:defRPr>
            </a:lvl1pPr>
          </a:lstStyle>
          <a:p>
            <a:pPr>
              <a:defRPr/>
            </a:pPr>
            <a:r>
              <a:rPr lang="en-US" altLang="ja-JP" dirty="0">
                <a:latin typeface="+mj-lt"/>
              </a:rPr>
              <a:t>Systems Analysis and Design</a:t>
            </a:r>
          </a:p>
        </p:txBody>
      </p:sp>
      <p:sp>
        <p:nvSpPr>
          <p:cNvPr id="27659" name="Rectangle 11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01650" y="9689306"/>
            <a:ext cx="3216871" cy="370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2" tIns="47691" rIns="95382" bIns="47691" numCol="1" anchor="b" anchorCtr="0" compatLnSpc="1">
            <a:prstTxWarp prst="textNoShape">
              <a:avLst/>
            </a:prstTxWarp>
          </a:bodyPr>
          <a:lstStyle>
            <a:lvl1pPr algn="l" defTabSz="954018">
              <a:defRPr sz="700" i="1" dirty="0">
                <a:effectLst/>
              </a:defRPr>
            </a:lvl1pPr>
          </a:lstStyle>
          <a:p>
            <a:pPr>
              <a:defRPr/>
            </a:pPr>
            <a:r>
              <a:rPr lang="en-US" altLang="ja-JP">
                <a:latin typeface="+mj-lt"/>
              </a:rPr>
              <a:t>http://romisatriawahono.net</a:t>
            </a:r>
          </a:p>
        </p:txBody>
      </p:sp>
      <p:sp>
        <p:nvSpPr>
          <p:cNvPr id="27660" name="Line 12"/>
          <p:cNvSpPr>
            <a:spLocks noChangeShapeType="1"/>
          </p:cNvSpPr>
          <p:nvPr/>
        </p:nvSpPr>
        <p:spPr bwMode="auto">
          <a:xfrm flipH="1">
            <a:off x="593152" y="406135"/>
            <a:ext cx="5916083" cy="0"/>
          </a:xfrm>
          <a:prstGeom prst="line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3" tIns="45716" rIns="91433" bIns="45716"/>
          <a:lstStyle/>
          <a:p>
            <a:pPr>
              <a:defRPr/>
            </a:pPr>
            <a:endParaRPr lang="id-ID"/>
          </a:p>
        </p:txBody>
      </p:sp>
      <p:sp>
        <p:nvSpPr>
          <p:cNvPr id="27661" name="Line 13"/>
          <p:cNvSpPr>
            <a:spLocks noChangeShapeType="1"/>
          </p:cNvSpPr>
          <p:nvPr/>
        </p:nvSpPr>
        <p:spPr bwMode="auto">
          <a:xfrm flipH="1">
            <a:off x="593152" y="9828478"/>
            <a:ext cx="5916083" cy="0"/>
          </a:xfrm>
          <a:prstGeom prst="line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3" tIns="45716" rIns="91433" bIns="45716"/>
          <a:lstStyle/>
          <a:p>
            <a:pPr>
              <a:defRPr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26666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2" tIns="47691" rIns="95382" bIns="47691" numCol="1" anchor="t" anchorCtr="0" compatLnSpc="1">
            <a:prstTxWarp prst="textNoShape">
              <a:avLst/>
            </a:prstTxWarp>
          </a:bodyPr>
          <a:lstStyle>
            <a:lvl1pPr algn="l" defTabSz="954018">
              <a:defRPr sz="700">
                <a:effectLst/>
                <a:latin typeface="+mj-lt"/>
              </a:defRPr>
            </a:lvl1pPr>
          </a:lstStyle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631" y="0"/>
            <a:ext cx="3076671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2" tIns="47691" rIns="95382" bIns="47691" numCol="1" anchor="t" anchorCtr="0" compatLnSpc="1">
            <a:prstTxWarp prst="textNoShape">
              <a:avLst/>
            </a:prstTxWarp>
          </a:bodyPr>
          <a:lstStyle>
            <a:lvl1pPr algn="r" defTabSz="954018">
              <a:defRPr sz="700">
                <a:effectLst/>
                <a:latin typeface="+mj-lt"/>
              </a:defRPr>
            </a:lvl1pPr>
          </a:lstStyle>
          <a:p>
            <a:pPr>
              <a:defRPr/>
            </a:pPr>
            <a:r>
              <a:rPr lang="en-US" altLang="ja-JP" dirty="0"/>
              <a:t>Systems Analysis and Design</a:t>
            </a:r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8538" y="768350"/>
            <a:ext cx="5113337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5958" y="4860090"/>
            <a:ext cx="5207386" cy="460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2" tIns="47691" rIns="95382" bIns="4769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3562"/>
            <a:ext cx="3076672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2" tIns="47691" rIns="95382" bIns="47691" numCol="1" anchor="b" anchorCtr="0" compatLnSpc="1">
            <a:prstTxWarp prst="textNoShape">
              <a:avLst/>
            </a:prstTxWarp>
          </a:bodyPr>
          <a:lstStyle>
            <a:lvl1pPr algn="l" defTabSz="954018">
              <a:defRPr sz="700">
                <a:effectLst/>
                <a:latin typeface="+mj-lt"/>
              </a:defRPr>
            </a:lvl1pPr>
          </a:lstStyle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631" y="9723562"/>
            <a:ext cx="3076671" cy="51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82" tIns="47691" rIns="95382" bIns="47691" numCol="1" anchor="b" anchorCtr="0" compatLnSpc="1">
            <a:prstTxWarp prst="textNoShape">
              <a:avLst/>
            </a:prstTxWarp>
          </a:bodyPr>
          <a:lstStyle>
            <a:lvl1pPr algn="r" defTabSz="954018">
              <a:defRPr sz="700">
                <a:effectLst/>
                <a:latin typeface="+mj-lt"/>
              </a:defRPr>
            </a:lvl1pPr>
          </a:lstStyle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96685282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romi@romisatriawahono.net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>
                <a:solidFill>
                  <a:srgbClr val="000000"/>
                </a:solidFill>
              </a:rPr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>
                <a:solidFill>
                  <a:srgbClr val="000000"/>
                </a:solidFill>
              </a:rPr>
              <a:pPr>
                <a:defRPr/>
              </a:pPr>
              <a:t>1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363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Depth of Information = </a:t>
            </a:r>
            <a:r>
              <a:rPr lang="en-US" dirty="0" err="1"/>
              <a:t>Kedalaman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  <a:p>
            <a:r>
              <a:rPr lang="en-US" dirty="0"/>
              <a:t>Breadth of Information = </a:t>
            </a:r>
            <a:r>
              <a:rPr lang="en-US" dirty="0" err="1"/>
              <a:t>Luasnya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  <a:p>
            <a:r>
              <a:rPr lang="en-US" dirty="0" err="1"/>
              <a:t>Integrasi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  <a:p>
            <a:r>
              <a:rPr lang="en-US" dirty="0" err="1"/>
              <a:t>Keterlibatan</a:t>
            </a:r>
            <a:r>
              <a:rPr lang="en-US" dirty="0"/>
              <a:t> User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Systems Analysis and Design</a:t>
            </a:r>
            <a:endParaRPr lang="en-US" altLang="ja-JP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14878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Hampir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pada proses </a:t>
            </a:r>
            <a:r>
              <a:rPr lang="en-US" dirty="0" err="1"/>
              <a:t>bisnis</a:t>
            </a:r>
            <a:r>
              <a:rPr lang="en-US" dirty="0"/>
              <a:t>,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membuatnya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efisien</a:t>
            </a:r>
            <a:endParaRPr lang="en-US" dirty="0"/>
          </a:p>
          <a:p>
            <a:endParaRPr lang="en-US" dirty="0"/>
          </a:p>
          <a:p>
            <a:r>
              <a:rPr lang="sv-SE" dirty="0"/>
              <a:t>Ubah apa yang dilakukan pengguna, bukan hanya seberapa efisien mereka melakukannya</a:t>
            </a:r>
          </a:p>
          <a:p>
            <a:endParaRPr lang="sv-SE" dirty="0"/>
          </a:p>
          <a:p>
            <a:r>
              <a:rPr lang="en-US" dirty="0" err="1"/>
              <a:t>Buang</a:t>
            </a:r>
            <a:r>
              <a:rPr lang="en-US" dirty="0"/>
              <a:t> </a:t>
            </a:r>
            <a:r>
              <a:rPr lang="en-US" dirty="0" err="1"/>
              <a:t>semuanya</a:t>
            </a:r>
            <a:r>
              <a:rPr lang="en-US" dirty="0"/>
              <a:t>, </a:t>
            </a:r>
            <a:r>
              <a:rPr lang="en-US" dirty="0" err="1"/>
              <a:t>mulailah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kosong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Systems Analysis and Design</a:t>
            </a:r>
            <a:endParaRPr lang="en-US" altLang="ja-JP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63943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Sindrom</a:t>
            </a:r>
            <a:r>
              <a:rPr lang="en-US" dirty="0"/>
              <a:t> </a:t>
            </a:r>
            <a:r>
              <a:rPr lang="en-US" dirty="0" err="1"/>
              <a:t>Reruntuhan</a:t>
            </a:r>
            <a:r>
              <a:rPr lang="en-US" dirty="0"/>
              <a:t> Yang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Ditemukan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33767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2DE8BD-7591-417B-8FBE-8703CE1F7AD5}" type="slidenum">
              <a:rPr lang="en-US" smtClean="0">
                <a:latin typeface="Times New Roman" pitchFamily="18" charset="0"/>
                <a:ea typeface="MS PGothic" pitchFamily="34" charset="-128"/>
              </a:rPr>
              <a:pPr/>
              <a:t>33</a:t>
            </a:fld>
            <a:endParaRPr lang="en-US"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729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96272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0AE67C-63DF-4A9C-86F5-697162B00572}" type="slidenum">
              <a:rPr lang="en-US"/>
              <a:pPr/>
              <a:t>39</a:t>
            </a:fld>
            <a:endParaRPr lang="en-US"/>
          </a:p>
        </p:txBody>
      </p:sp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9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61514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48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04004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55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05920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56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52969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4DE5D-4095-4917-B3BC-EA2D7883FF60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8695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57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46803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58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629966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59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014634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60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61063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61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307469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62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822100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63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845169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64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78567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93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602653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120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58485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97429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135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135965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Systems Analysis and Design</a:t>
            </a:r>
            <a:endParaRPr lang="en-US" altLang="ja-JP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140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123007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153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00487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id-ID" altLang="ja-JP"/>
              <a:t>Object-Oriented Programming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167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5284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Kesalahan paling sering terjadi selama persyaratan dan aktivitas desain, dan </a:t>
            </a:r>
            <a:r>
              <a:rPr lang="sv-SE"/>
              <a:t>lebih mahal adalah semakin mahal nantinya mereka dihapus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Systems Analysis and Design</a:t>
            </a:r>
            <a:endParaRPr lang="en-US" altLang="ja-JP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49965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Bisnis</a:t>
            </a:r>
            <a:endParaRPr lang="en-US" dirty="0"/>
          </a:p>
          <a:p>
            <a:r>
              <a:rPr lang="en-US" dirty="0" err="1"/>
              <a:t>Pernyataan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US" dirty="0"/>
          </a:p>
          <a:p>
            <a:r>
              <a:rPr lang="en-US" dirty="0" err="1"/>
              <a:t>Fokus</a:t>
            </a:r>
            <a:r>
              <a:rPr lang="en-US" dirty="0"/>
              <a:t> pada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melakukannya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Systems Analysis and Design</a:t>
            </a:r>
            <a:endParaRPr lang="en-US" altLang="ja-JP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51831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petunjuk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“</a:t>
            </a:r>
            <a:r>
              <a:rPr lang="en-US" dirty="0" err="1"/>
              <a:t>bentuk</a:t>
            </a:r>
            <a:r>
              <a:rPr lang="en-US" dirty="0"/>
              <a:t>"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sekarang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Cari </a:t>
            </a:r>
            <a:r>
              <a:rPr lang="en-US" dirty="0" err="1"/>
              <a:t>tambahan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formulir</a:t>
            </a:r>
            <a:endParaRPr lang="en-US" dirty="0"/>
          </a:p>
          <a:p>
            <a:r>
              <a:rPr lang="en-US" dirty="0"/>
              <a:t>Cari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formulir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digunakan</a:t>
            </a:r>
            <a:endParaRPr lang="en-US" dirty="0"/>
          </a:p>
          <a:p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wawancara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Systems Analysis and Design</a:t>
            </a:r>
            <a:endParaRPr lang="en-US" altLang="ja-JP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65878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Menghindari</a:t>
            </a:r>
            <a:r>
              <a:rPr lang="en-US" dirty="0"/>
              <a:t> </a:t>
            </a:r>
            <a:r>
              <a:rPr lang="en-US" dirty="0" err="1"/>
              <a:t>persyaratan</a:t>
            </a:r>
            <a:r>
              <a:rPr lang="en-US" dirty="0"/>
              <a:t> yang </a:t>
            </a:r>
            <a:r>
              <a:rPr lang="en-US" dirty="0" err="1"/>
              <a:t>terlalu</a:t>
            </a:r>
            <a:r>
              <a:rPr lang="en-US" dirty="0"/>
              <a:t> </a:t>
            </a:r>
            <a:r>
              <a:rPr lang="en-US" dirty="0" err="1"/>
              <a:t>spesifik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terlalu</a:t>
            </a:r>
            <a:r>
              <a:rPr lang="en-US" dirty="0"/>
              <a:t> </a:t>
            </a:r>
            <a:r>
              <a:rPr lang="en-US" dirty="0" err="1"/>
              <a:t>kabur</a:t>
            </a:r>
            <a:endParaRPr lang="en-US" dirty="0"/>
          </a:p>
          <a:p>
            <a:r>
              <a:rPr lang="en-US" dirty="0" err="1"/>
              <a:t>Sertakan</a:t>
            </a:r>
            <a:r>
              <a:rPr lang="en-US" dirty="0"/>
              <a:t> 10 </a:t>
            </a:r>
            <a:r>
              <a:rPr lang="en-US" dirty="0" err="1"/>
              <a:t>hingga</a:t>
            </a:r>
            <a:r>
              <a:rPr lang="en-US" dirty="0"/>
              <a:t> 20 User</a:t>
            </a:r>
          </a:p>
          <a:p>
            <a:r>
              <a:rPr lang="en-US" dirty="0" err="1"/>
              <a:t>Cenderung</a:t>
            </a:r>
            <a:r>
              <a:rPr lang="en-US" dirty="0"/>
              <a:t> </a:t>
            </a:r>
            <a:r>
              <a:rPr lang="en-US" dirty="0" err="1"/>
              <a:t>bertahan</a:t>
            </a:r>
            <a:r>
              <a:rPr lang="en-US" dirty="0"/>
              <a:t> 5 </a:t>
            </a:r>
            <a:r>
              <a:rPr lang="en-US" dirty="0" err="1"/>
              <a:t>hingga</a:t>
            </a:r>
            <a:r>
              <a:rPr lang="en-US" dirty="0"/>
              <a:t> 10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minggu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Systems Analysis and Design</a:t>
            </a:r>
            <a:endParaRPr lang="en-US" altLang="ja-JP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40741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Membedakan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Jelaskan</a:t>
            </a:r>
            <a:r>
              <a:rPr lang="en-US" dirty="0"/>
              <a:t> </a:t>
            </a:r>
            <a:r>
              <a:rPr lang="en-US" dirty="0" err="1"/>
              <a:t>pentingnya</a:t>
            </a:r>
            <a:r>
              <a:rPr lang="en-US" dirty="0"/>
              <a:t> &amp;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digunakan</a:t>
            </a:r>
            <a:endParaRPr lang="en-US" dirty="0"/>
          </a:p>
          <a:p>
            <a:r>
              <a:rPr lang="en-US" dirty="0" err="1"/>
              <a:t>Berikan</a:t>
            </a:r>
            <a:r>
              <a:rPr lang="en-US" dirty="0"/>
              <a:t> </a:t>
            </a:r>
            <a:r>
              <a:rPr lang="en-US" dirty="0" err="1"/>
              <a:t>tanggal</a:t>
            </a:r>
            <a:r>
              <a:rPr lang="en-US" dirty="0"/>
              <a:t> </a:t>
            </a:r>
            <a:r>
              <a:rPr lang="en-US" dirty="0" err="1"/>
              <a:t>respons</a:t>
            </a:r>
            <a:r>
              <a:rPr lang="en-US" dirty="0"/>
              <a:t> yang </a:t>
            </a:r>
            <a:r>
              <a:rPr lang="en-US" dirty="0" err="1"/>
              <a:t>diharapkan</a:t>
            </a:r>
            <a:endParaRPr lang="en-US" dirty="0"/>
          </a:p>
          <a:p>
            <a:r>
              <a:rPr lang="en-US" dirty="0" err="1"/>
              <a:t>Menindaklanjuti</a:t>
            </a:r>
            <a:r>
              <a:rPr lang="en-US" dirty="0"/>
              <a:t> </a:t>
            </a:r>
            <a:r>
              <a:rPr lang="en-US" dirty="0" err="1"/>
              <a:t>pengembalian</a:t>
            </a:r>
            <a:r>
              <a:rPr lang="en-US" dirty="0"/>
              <a:t> </a:t>
            </a:r>
            <a:r>
              <a:rPr lang="en-US" dirty="0" err="1"/>
              <a:t>terlambat</a:t>
            </a:r>
            <a:endParaRPr lang="en-US" dirty="0"/>
          </a:p>
          <a:p>
            <a:r>
              <a:rPr lang="en-US" dirty="0" err="1"/>
              <a:t>Mintalah</a:t>
            </a:r>
            <a:r>
              <a:rPr lang="en-US" dirty="0"/>
              <a:t> </a:t>
            </a:r>
            <a:r>
              <a:rPr lang="en-US" dirty="0" err="1"/>
              <a:t>pengawas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menindaklanjuti</a:t>
            </a:r>
            <a:endParaRPr lang="en-US" dirty="0"/>
          </a:p>
          <a:p>
            <a:r>
              <a:rPr lang="en-US" dirty="0" err="1"/>
              <a:t>Berjanji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melaporkan</a:t>
            </a:r>
            <a:r>
              <a:rPr lang="en-US" dirty="0"/>
              <a:t> </a:t>
            </a:r>
            <a:r>
              <a:rPr lang="en-US" dirty="0" err="1"/>
              <a:t>hasil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Systems Analysis and Design</a:t>
            </a:r>
            <a:endParaRPr lang="en-US" altLang="ja-JP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85224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Pengguna</a:t>
            </a:r>
            <a:r>
              <a:rPr lang="en-US" dirty="0"/>
              <a:t> / </a:t>
            </a:r>
            <a:r>
              <a:rPr lang="en-US" dirty="0" err="1"/>
              <a:t>manajer</a:t>
            </a:r>
            <a:r>
              <a:rPr lang="en-US" dirty="0"/>
              <a:t> </a:t>
            </a:r>
            <a:r>
              <a:rPr lang="en-US" dirty="0" err="1"/>
              <a:t>sering</a:t>
            </a:r>
            <a:r>
              <a:rPr lang="en-US" dirty="0"/>
              <a:t> kali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mengingat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yang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lakukan</a:t>
            </a:r>
            <a:endParaRPr lang="en-US" dirty="0"/>
          </a:p>
          <a:p>
            <a:r>
              <a:rPr lang="en-US" dirty="0" err="1"/>
              <a:t>Memvalidasi</a:t>
            </a:r>
            <a:r>
              <a:rPr lang="en-US" dirty="0"/>
              <a:t> info yang </a:t>
            </a:r>
            <a:r>
              <a:rPr lang="en-US" dirty="0" err="1"/>
              <a:t>dikumpulkan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lain</a:t>
            </a:r>
          </a:p>
          <a:p>
            <a:r>
              <a:rPr lang="en-US" dirty="0" err="1"/>
              <a:t>Perilaku</a:t>
            </a:r>
            <a:r>
              <a:rPr lang="en-US" dirty="0"/>
              <a:t> </a:t>
            </a:r>
            <a:r>
              <a:rPr lang="en-US" dirty="0" err="1"/>
              <a:t>berubah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orang </a:t>
            </a:r>
            <a:r>
              <a:rPr lang="en-US" dirty="0" err="1"/>
              <a:t>diawasi</a:t>
            </a:r>
            <a:endParaRPr lang="en-US" dirty="0"/>
          </a:p>
          <a:p>
            <a:r>
              <a:rPr lang="en-US" dirty="0" err="1"/>
              <a:t>Tetap</a:t>
            </a:r>
            <a:r>
              <a:rPr lang="en-US" dirty="0"/>
              <a:t> low profile, </a:t>
            </a:r>
            <a:r>
              <a:rPr lang="en-US" dirty="0" err="1"/>
              <a:t>jangan</a:t>
            </a:r>
            <a:r>
              <a:rPr lang="en-US" dirty="0"/>
              <a:t> </a:t>
            </a:r>
            <a:r>
              <a:rPr lang="en-US" dirty="0" err="1"/>
              <a:t>ubah</a:t>
            </a:r>
            <a:r>
              <a:rPr lang="en-US" dirty="0"/>
              <a:t> </a:t>
            </a:r>
            <a:r>
              <a:rPr lang="en-US" dirty="0" err="1"/>
              <a:t>prosesnya</a:t>
            </a:r>
            <a:endParaRPr lang="en-US" dirty="0"/>
          </a:p>
          <a:p>
            <a:r>
              <a:rPr lang="en-US" dirty="0" err="1"/>
              <a:t>Hati-hati</a:t>
            </a:r>
            <a:r>
              <a:rPr lang="en-US" dirty="0"/>
              <a:t> </a:t>
            </a:r>
            <a:r>
              <a:rPr lang="en-US" dirty="0" err="1"/>
              <a:t>jangan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mengabaikan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periodik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romi@romisatriawahono.net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Systems Analysis and Design</a:t>
            </a:r>
            <a:endParaRPr lang="en-US" altLang="ja-JP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07575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ctr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93528"/>
            <a:ext cx="68580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5" name="squares"/>
          <p:cNvGrpSpPr/>
          <p:nvPr userDrawn="1"/>
        </p:nvGrpSpPr>
        <p:grpSpPr>
          <a:xfrm>
            <a:off x="1" y="2053939"/>
            <a:ext cx="628650" cy="524183"/>
            <a:chOff x="0" y="452558"/>
            <a:chExt cx="914400" cy="524182"/>
          </a:xfrm>
        </p:grpSpPr>
        <p:sp>
          <p:nvSpPr>
            <p:cNvPr id="16" name="Rounded Rectangle 15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8" name="Round Same Side Corner Rectangle 17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grpSp>
        <p:nvGrpSpPr>
          <p:cNvPr id="19" name="squares"/>
          <p:cNvGrpSpPr/>
          <p:nvPr userDrawn="1"/>
        </p:nvGrpSpPr>
        <p:grpSpPr>
          <a:xfrm rot="10800000">
            <a:off x="8517030" y="2053939"/>
            <a:ext cx="628650" cy="524183"/>
            <a:chOff x="0" y="452558"/>
            <a:chExt cx="914400" cy="524182"/>
          </a:xfrm>
        </p:grpSpPr>
        <p:sp>
          <p:nvSpPr>
            <p:cNvPr id="20" name="Rounded Rectangle 19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22" name="Round Same Side Corner Rectangle 21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705600"/>
            <a:ext cx="2057400" cy="1524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9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3000"/>
            <a:ext cx="7886700" cy="53335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" name="squares"/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12" name="Rounded Rectangle 11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4" name="Round Same Side Corner Rectangle 13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705600"/>
            <a:ext cx="2057400" cy="1524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56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466975"/>
            <a:ext cx="7886700" cy="2095501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" name="squares"/>
          <p:cNvGrpSpPr/>
          <p:nvPr userDrawn="1"/>
        </p:nvGrpSpPr>
        <p:grpSpPr>
          <a:xfrm>
            <a:off x="1" y="3240256"/>
            <a:ext cx="628650" cy="524183"/>
            <a:chOff x="0" y="452558"/>
            <a:chExt cx="914400" cy="524182"/>
          </a:xfrm>
        </p:grpSpPr>
        <p:sp>
          <p:nvSpPr>
            <p:cNvPr id="12" name="Rounded Rectangle 11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4" name="Round Same Side Corner Rectangle 13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705600"/>
            <a:ext cx="2057400" cy="1524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05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43000"/>
            <a:ext cx="3886200" cy="53335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43000"/>
            <a:ext cx="3886200" cy="53335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squares"/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11" name="Rounded Rectangle 10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3" name="Round Same Side Corner Rectangle 12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705600"/>
            <a:ext cx="2057400" cy="1524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20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066800"/>
            <a:ext cx="3868340" cy="7477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14512"/>
            <a:ext cx="3868340" cy="466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066800"/>
            <a:ext cx="3887391" cy="7477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14512"/>
            <a:ext cx="3887391" cy="4662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2" name="squares"/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13" name="Rounded Rectangle 12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9" name="Round Same Side Corner Rectangle 18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3543300" y="6705600"/>
            <a:ext cx="2057400" cy="1524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3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squares"/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9" name="Rounded Rectangle 8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5" name="Round Same Side Corner Rectangle 14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705600"/>
            <a:ext cx="2057400" cy="1524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35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quares"/>
          <p:cNvGrpSpPr/>
          <p:nvPr userDrawn="1"/>
        </p:nvGrpSpPr>
        <p:grpSpPr>
          <a:xfrm>
            <a:off x="1" y="237817"/>
            <a:ext cx="628650" cy="524183"/>
            <a:chOff x="0" y="452558"/>
            <a:chExt cx="914400" cy="524182"/>
          </a:xfrm>
        </p:grpSpPr>
        <p:sp>
          <p:nvSpPr>
            <p:cNvPr id="3" name="Rounded Rectangle 2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5" name="Round Same Side Corner Rectangle 4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705600"/>
            <a:ext cx="2057400" cy="1524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96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066800"/>
            <a:ext cx="4038600" cy="54097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409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705600"/>
            <a:ext cx="2057400" cy="1524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3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49" y="152399"/>
            <a:ext cx="8501495" cy="68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43000"/>
            <a:ext cx="7886700" cy="5333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599" y="6718392"/>
            <a:ext cx="519545" cy="1232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3" y="6743942"/>
            <a:ext cx="655828" cy="114057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3300" y="6705600"/>
            <a:ext cx="2057400" cy="152400"/>
          </a:xfrm>
          <a:prstGeom prst="rect">
            <a:avLst/>
          </a:prstGeom>
        </p:spPr>
        <p:txBody>
          <a:bodyPr anchor="ctr"/>
          <a:lstStyle>
            <a:lvl1pPr algn="ctr">
              <a:defRPr sz="900">
                <a:effectLst/>
                <a:latin typeface="+mn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213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18" Type="http://schemas.openxmlformats.org/officeDocument/2006/relationships/tags" Target="../tags/tag47.xml"/><Relationship Id="rId3" Type="http://schemas.openxmlformats.org/officeDocument/2006/relationships/tags" Target="../tags/tag32.xml"/><Relationship Id="rId21" Type="http://schemas.openxmlformats.org/officeDocument/2006/relationships/tags" Target="../tags/tag50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tags" Target="../tags/tag46.xml"/><Relationship Id="rId2" Type="http://schemas.openxmlformats.org/officeDocument/2006/relationships/tags" Target="../tags/tag31.xml"/><Relationship Id="rId16" Type="http://schemas.openxmlformats.org/officeDocument/2006/relationships/tags" Target="../tags/tag45.xml"/><Relationship Id="rId20" Type="http://schemas.openxmlformats.org/officeDocument/2006/relationships/tags" Target="../tags/tag49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5" Type="http://schemas.openxmlformats.org/officeDocument/2006/relationships/tags" Target="../tags/tag34.xml"/><Relationship Id="rId15" Type="http://schemas.openxmlformats.org/officeDocument/2006/relationships/tags" Target="../tags/tag44.xml"/><Relationship Id="rId23" Type="http://schemas.openxmlformats.org/officeDocument/2006/relationships/slideLayout" Target="../slideLayouts/slideLayout6.xml"/><Relationship Id="rId10" Type="http://schemas.openxmlformats.org/officeDocument/2006/relationships/tags" Target="../tags/tag39.xml"/><Relationship Id="rId19" Type="http://schemas.openxmlformats.org/officeDocument/2006/relationships/tags" Target="../tags/tag48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Relationship Id="rId22" Type="http://schemas.openxmlformats.org/officeDocument/2006/relationships/tags" Target="../tags/tag5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14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3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81000" y="1524000"/>
            <a:ext cx="8305800" cy="14843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5300" dirty="0">
                <a:solidFill>
                  <a:schemeClr val="bg1">
                    <a:lumMod val="65000"/>
                  </a:schemeClr>
                </a:solidFill>
              </a:rPr>
              <a:t>Systems Analysis and Design</a:t>
            </a:r>
            <a:br>
              <a:rPr lang="en-US" dirty="0"/>
            </a:br>
            <a:r>
              <a:rPr lang="en-US" dirty="0"/>
              <a:t>3. System Analysis</a:t>
            </a:r>
            <a:endParaRPr lang="en-US" sz="6600" b="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828800" y="4267200"/>
            <a:ext cx="5486400" cy="1600200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defRPr/>
            </a:pPr>
            <a:r>
              <a:rPr lang="id-ID" sz="3600" dirty="0"/>
              <a:t>Romi Satria Wahon</a:t>
            </a:r>
            <a:r>
              <a:rPr lang="en-US" sz="3600" dirty="0"/>
              <a:t>o</a:t>
            </a:r>
            <a:br>
              <a:rPr lang="en-US" sz="3600" dirty="0"/>
            </a:br>
            <a:r>
              <a:rPr lang="en-US" sz="25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romi@romisatriawahono.net</a:t>
            </a:r>
            <a:br>
              <a:rPr lang="en-US" sz="25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5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http://romisatriawahono.net/sad</a:t>
            </a:r>
            <a:br>
              <a:rPr lang="en-US" sz="25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5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WA/</a:t>
            </a:r>
            <a:r>
              <a:rPr lang="id-ID" sz="2500" i="1">
                <a:solidFill>
                  <a:schemeClr val="tx1">
                    <a:lumMod val="50000"/>
                    <a:lumOff val="50000"/>
                  </a:schemeClr>
                </a:solidFill>
              </a:rPr>
              <a:t>Telegram: </a:t>
            </a:r>
            <a:r>
              <a:rPr lang="id-ID" sz="25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+6281586220090</a:t>
            </a:r>
            <a:br>
              <a:rPr lang="id-ID" sz="2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sz="21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26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628649" y="1143000"/>
            <a:ext cx="8058150" cy="4643095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200" dirty="0"/>
              <a:t>Defines the </a:t>
            </a:r>
            <a:r>
              <a:rPr lang="en-US" sz="3200" dirty="0">
                <a:solidFill>
                  <a:srgbClr val="C00000"/>
                </a:solidFill>
              </a:rPr>
              <a:t>functions of the system </a:t>
            </a:r>
            <a:r>
              <a:rPr lang="en-US" sz="3200" dirty="0"/>
              <a:t>must carry out</a:t>
            </a:r>
          </a:p>
          <a:p>
            <a:pPr eaLnBrk="1" hangingPunct="1">
              <a:lnSpc>
                <a:spcPct val="90000"/>
              </a:lnSpc>
            </a:pPr>
            <a:r>
              <a:rPr lang="en-US" sz="3200" dirty="0">
                <a:solidFill>
                  <a:srgbClr val="C00000"/>
                </a:solidFill>
              </a:rPr>
              <a:t>Specifies the process </a:t>
            </a:r>
            <a:r>
              <a:rPr lang="en-US" sz="3200" dirty="0"/>
              <a:t>that must be performed</a:t>
            </a:r>
            <a:r>
              <a:rPr lang="id-ID" sz="3200" dirty="0"/>
              <a:t>, e</a:t>
            </a:r>
            <a:r>
              <a:rPr lang="en-US" sz="3200" dirty="0" err="1"/>
              <a:t>xamples</a:t>
            </a:r>
            <a:r>
              <a:rPr lang="en-US" sz="3200" dirty="0"/>
              <a:t>:</a:t>
            </a:r>
            <a:endParaRPr lang="id-ID" sz="3200" dirty="0"/>
          </a:p>
          <a:p>
            <a:pPr lvl="1" eaLnBrk="1" hangingPunct="1"/>
            <a:r>
              <a:rPr lang="id-ID" sz="2800" dirty="0" err="1">
                <a:solidFill>
                  <a:srgbClr val="0070C0"/>
                </a:solidFill>
              </a:rPr>
              <a:t>Diagrams</a:t>
            </a:r>
            <a:r>
              <a:rPr lang="id-ID" sz="2800" dirty="0"/>
              <a:t>:</a:t>
            </a:r>
          </a:p>
          <a:p>
            <a:pPr lvl="2"/>
            <a:r>
              <a:rPr lang="id-ID" sz="2800" dirty="0">
                <a:solidFill>
                  <a:srgbClr val="008000"/>
                </a:solidFill>
              </a:rPr>
              <a:t>Use </a:t>
            </a:r>
            <a:r>
              <a:rPr lang="id-ID" sz="2800" dirty="0" err="1">
                <a:solidFill>
                  <a:srgbClr val="008000"/>
                </a:solidFill>
              </a:rPr>
              <a:t>Case</a:t>
            </a:r>
            <a:r>
              <a:rPr lang="id-ID" sz="2800" dirty="0">
                <a:solidFill>
                  <a:srgbClr val="008000"/>
                </a:solidFill>
              </a:rPr>
              <a:t> </a:t>
            </a:r>
            <a:r>
              <a:rPr lang="id-ID" sz="2800" dirty="0" err="1"/>
              <a:t>Diagrams</a:t>
            </a:r>
            <a:endParaRPr lang="id-ID" sz="2800" dirty="0"/>
          </a:p>
          <a:p>
            <a:pPr lvl="2" eaLnBrk="1" hangingPunct="1"/>
            <a:r>
              <a:rPr lang="id-ID" sz="2800" dirty="0" err="1">
                <a:solidFill>
                  <a:srgbClr val="008000"/>
                </a:solidFill>
              </a:rPr>
              <a:t>Activity</a:t>
            </a:r>
            <a:r>
              <a:rPr lang="id-ID" sz="2800" dirty="0"/>
              <a:t> </a:t>
            </a:r>
            <a:r>
              <a:rPr lang="id-ID" sz="2800" dirty="0" err="1"/>
              <a:t>Diagrams</a:t>
            </a:r>
            <a:endParaRPr lang="id-ID" sz="2800" dirty="0"/>
          </a:p>
          <a:p>
            <a:pPr lvl="1" eaLnBrk="1" hangingPunct="1"/>
            <a:r>
              <a:rPr lang="id-ID" sz="2800" dirty="0">
                <a:solidFill>
                  <a:srgbClr val="0070C0"/>
                </a:solidFill>
              </a:rPr>
              <a:t>Problem </a:t>
            </a:r>
            <a:r>
              <a:rPr lang="id-ID" sz="2800" dirty="0" err="1">
                <a:solidFill>
                  <a:srgbClr val="0070C0"/>
                </a:solidFill>
              </a:rPr>
              <a:t>Statements</a:t>
            </a:r>
            <a:r>
              <a:rPr lang="id-ID" sz="2800" dirty="0"/>
              <a:t>:</a:t>
            </a:r>
            <a:endParaRPr lang="en-US" sz="2800" dirty="0"/>
          </a:p>
          <a:p>
            <a:pPr lvl="2" eaLnBrk="1" hangingPunct="1"/>
            <a:r>
              <a:rPr lang="en-US" sz="2800" dirty="0"/>
              <a:t>Must </a:t>
            </a:r>
            <a:r>
              <a:rPr lang="en-US" sz="2800" dirty="0">
                <a:solidFill>
                  <a:srgbClr val="008000"/>
                </a:solidFill>
              </a:rPr>
              <a:t>search</a:t>
            </a:r>
            <a:r>
              <a:rPr lang="en-US" sz="2800" dirty="0"/>
              <a:t> for inventory</a:t>
            </a:r>
          </a:p>
          <a:p>
            <a:pPr lvl="2" eaLnBrk="1" hangingPunct="1"/>
            <a:r>
              <a:rPr lang="en-US" sz="2800" dirty="0"/>
              <a:t>Must </a:t>
            </a:r>
            <a:r>
              <a:rPr lang="en-US" sz="2800" dirty="0">
                <a:solidFill>
                  <a:srgbClr val="008000"/>
                </a:solidFill>
              </a:rPr>
              <a:t>perform</a:t>
            </a:r>
            <a:r>
              <a:rPr lang="en-US" sz="2800" dirty="0"/>
              <a:t> these calculations</a:t>
            </a:r>
          </a:p>
          <a:p>
            <a:pPr lvl="2" eaLnBrk="1" hangingPunct="1"/>
            <a:r>
              <a:rPr lang="en-US" sz="2800" dirty="0"/>
              <a:t>Must </a:t>
            </a:r>
            <a:r>
              <a:rPr lang="en-US" sz="2800" dirty="0">
                <a:solidFill>
                  <a:srgbClr val="008000"/>
                </a:solidFill>
              </a:rPr>
              <a:t>produce</a:t>
            </a:r>
            <a:r>
              <a:rPr lang="en-US" sz="2800" dirty="0"/>
              <a:t> a specific report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d-ID" dirty="0"/>
              <a:t>1. </a:t>
            </a:r>
            <a:r>
              <a:rPr lang="en-US" dirty="0"/>
              <a:t>Functional Requirement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58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Business Process Modeling with BPMN</a:t>
            </a:r>
            <a:endParaRPr lang="id-ID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05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6" t="13768" r="17463" b="4868"/>
          <a:stretch/>
        </p:blipFill>
        <p:spPr bwMode="auto">
          <a:xfrm>
            <a:off x="0" y="-1"/>
            <a:ext cx="9144000" cy="6884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6" t="30119" r="37814" b="31059"/>
          <a:stretch/>
        </p:blipFill>
        <p:spPr bwMode="auto">
          <a:xfrm>
            <a:off x="6596291" y="4343400"/>
            <a:ext cx="2319109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5867400" y="-1"/>
            <a:ext cx="3352800" cy="25146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7" t="24807" r="57954" b="33063"/>
          <a:stretch/>
        </p:blipFill>
        <p:spPr bwMode="auto">
          <a:xfrm>
            <a:off x="6519325" y="1524000"/>
            <a:ext cx="2396074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11" t="13768" r="17465" b="65152"/>
          <a:stretch/>
        </p:blipFill>
        <p:spPr bwMode="auto">
          <a:xfrm>
            <a:off x="6573621" y="12843"/>
            <a:ext cx="2429398" cy="133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21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t="14511" r="16070" b="4124"/>
          <a:stretch/>
        </p:blipFill>
        <p:spPr bwMode="auto">
          <a:xfrm>
            <a:off x="-8562" y="0"/>
            <a:ext cx="9191391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4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0" t="28073" r="16070" b="4123"/>
          <a:stretch/>
        </p:blipFill>
        <p:spPr bwMode="auto">
          <a:xfrm>
            <a:off x="-8562" y="0"/>
            <a:ext cx="9191391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14635" r="16279" b="10946"/>
          <a:stretch/>
        </p:blipFill>
        <p:spPr bwMode="auto">
          <a:xfrm>
            <a:off x="76200" y="1066800"/>
            <a:ext cx="9106629" cy="5881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79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eloitte - BPMN - Basic Guidlines and Tips_Page_2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4635" b="20829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49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 Application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4" t="16552" r="14276" b="4736"/>
          <a:stretch/>
        </p:blipFill>
        <p:spPr bwMode="auto">
          <a:xfrm>
            <a:off x="381000" y="1175588"/>
            <a:ext cx="8382000" cy="568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14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Purchase Request</a:t>
            </a:r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6" t="37954" r="10837" b="15411"/>
          <a:stretch/>
        </p:blipFill>
        <p:spPr bwMode="auto">
          <a:xfrm>
            <a:off x="-3426" y="1295400"/>
            <a:ext cx="909414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58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28149"/>
            <a:ext cx="8561387" cy="533400"/>
          </a:xfrm>
        </p:spPr>
        <p:txBody>
          <a:bodyPr>
            <a:noAutofit/>
          </a:bodyPr>
          <a:lstStyle/>
          <a:p>
            <a:r>
              <a:rPr lang="en-US" sz="3800" dirty="0"/>
              <a:t>Shipment Process of a Hardware Retailer</a:t>
            </a:r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2" cstate="print"/>
          <a:srcRect l="8785" t="16204" r="10702" b="13426"/>
          <a:stretch>
            <a:fillRect/>
          </a:stretch>
        </p:blipFill>
        <p:spPr bwMode="auto">
          <a:xfrm>
            <a:off x="-76200" y="838200"/>
            <a:ext cx="92202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16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14" y="190049"/>
            <a:ext cx="8561387" cy="5715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Pizza Collaboration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838200"/>
            <a:ext cx="91440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58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Order Fulfillment and Procurement</a:t>
            </a:r>
          </a:p>
        </p:txBody>
      </p:sp>
      <p:pic>
        <p:nvPicPr>
          <p:cNvPr id="257026" name="Picture 2"/>
          <p:cNvPicPr>
            <a:picLocks noChangeAspect="1" noChangeArrowheads="1"/>
          </p:cNvPicPr>
          <p:nvPr/>
        </p:nvPicPr>
        <p:blipFill>
          <a:blip r:embed="rId2" cstate="print"/>
          <a:srcRect l="15227" t="18750" r="8053" b="15625"/>
          <a:stretch>
            <a:fillRect/>
          </a:stretch>
        </p:blipFill>
        <p:spPr bwMode="auto">
          <a:xfrm>
            <a:off x="0" y="1295400"/>
            <a:ext cx="9144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86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628650" y="1219200"/>
            <a:ext cx="7886700" cy="5257349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C00000"/>
                </a:solidFill>
              </a:rPr>
              <a:t>Operational</a:t>
            </a:r>
            <a:r>
              <a:rPr lang="en-US" sz="3600" dirty="0"/>
              <a:t> – Physical/technical environment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C00000"/>
                </a:solidFill>
              </a:rPr>
              <a:t>Performance</a:t>
            </a:r>
            <a:r>
              <a:rPr lang="en-US" sz="3600" dirty="0"/>
              <a:t> – Speed and reliability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C00000"/>
                </a:solidFill>
              </a:rPr>
              <a:t>Security</a:t>
            </a:r>
            <a:r>
              <a:rPr lang="en-US" sz="3600" dirty="0"/>
              <a:t> – Who can use the system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C00000"/>
                </a:solidFill>
              </a:rPr>
              <a:t>Cultural &amp; Political </a:t>
            </a:r>
            <a:r>
              <a:rPr lang="en-US" sz="3600" dirty="0"/>
              <a:t>– Company policies, legal issues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id-ID" dirty="0"/>
              <a:t>2. </a:t>
            </a:r>
            <a:r>
              <a:rPr lang="en-US" dirty="0"/>
              <a:t>Nonfunctional Requirements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03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000" dirty="0"/>
              <a:t>Studi Kasus: ATM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91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/>
              <a:t>Use </a:t>
            </a:r>
            <a:r>
              <a:rPr lang="id-ID" dirty="0" err="1"/>
              <a:t>Case</a:t>
            </a:r>
            <a:r>
              <a:rPr lang="id-ID" dirty="0"/>
              <a:t> Diagram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26" t="5011" r="1535" b="2594"/>
          <a:stretch/>
        </p:blipFill>
        <p:spPr>
          <a:xfrm>
            <a:off x="1143000" y="820910"/>
            <a:ext cx="7239000" cy="585069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78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 Diagram: </a:t>
            </a:r>
            <a:r>
              <a:rPr lang="en-US" dirty="0" err="1"/>
              <a:t>Memasukkan</a:t>
            </a:r>
            <a:r>
              <a:rPr lang="en-US" dirty="0"/>
              <a:t> </a:t>
            </a:r>
            <a:r>
              <a:rPr lang="en-US" dirty="0" err="1"/>
              <a:t>Kartu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13" t="5384" r="1513" b="24505"/>
          <a:stretch/>
        </p:blipFill>
        <p:spPr>
          <a:xfrm>
            <a:off x="285751" y="812587"/>
            <a:ext cx="8572497" cy="5715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38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 Diagram: </a:t>
            </a:r>
            <a:r>
              <a:rPr lang="en-US" dirty="0" err="1"/>
              <a:t>Memasukkan</a:t>
            </a:r>
            <a:r>
              <a:rPr lang="en-US" dirty="0"/>
              <a:t> PIN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06" t="4586" r="2406" b="12754"/>
          <a:stretch/>
        </p:blipFill>
        <p:spPr>
          <a:xfrm>
            <a:off x="590869" y="729855"/>
            <a:ext cx="7924800" cy="597574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30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Diagram: </a:t>
            </a:r>
            <a:r>
              <a:rPr lang="en-US" dirty="0" err="1"/>
              <a:t>Mengecek</a:t>
            </a:r>
            <a:r>
              <a:rPr lang="en-US" dirty="0"/>
              <a:t> </a:t>
            </a:r>
            <a:r>
              <a:rPr lang="en-US" dirty="0" err="1"/>
              <a:t>Saldo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63" t="4595" r="2463" b="23805"/>
          <a:stretch/>
        </p:blipFill>
        <p:spPr>
          <a:xfrm>
            <a:off x="228600" y="990600"/>
            <a:ext cx="8697953" cy="4953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36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 Diagram: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Uang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13" t="5487" r="1513" b="8413"/>
          <a:stretch/>
        </p:blipFill>
        <p:spPr>
          <a:xfrm>
            <a:off x="606236" y="744393"/>
            <a:ext cx="8080564" cy="592046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08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 Diagram: </a:t>
            </a:r>
            <a:r>
              <a:rPr lang="id-ID" dirty="0"/>
              <a:t>Mengirim</a:t>
            </a:r>
            <a:r>
              <a:rPr lang="en-US" dirty="0"/>
              <a:t> </a:t>
            </a:r>
            <a:r>
              <a:rPr lang="en-US" dirty="0" err="1"/>
              <a:t>Uang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06" t="3988" r="2406" b="3988"/>
          <a:stretch/>
        </p:blipFill>
        <p:spPr>
          <a:xfrm>
            <a:off x="1219200" y="779930"/>
            <a:ext cx="6781800" cy="60067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58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Activity Diagram: Men</a:t>
            </a:r>
            <a:r>
              <a:rPr lang="id-ID" sz="2800" dirty="0" err="1"/>
              <a:t>gupdate</a:t>
            </a:r>
            <a:r>
              <a:rPr lang="id-ID" sz="2800" dirty="0"/>
              <a:t> Informasi Kotak Deposit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46" t="5577" r="3207" b="3931"/>
          <a:stretch/>
        </p:blipFill>
        <p:spPr>
          <a:xfrm>
            <a:off x="914400" y="685800"/>
            <a:ext cx="7315200" cy="618978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5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 Diagram: </a:t>
            </a:r>
            <a:r>
              <a:rPr lang="id-ID" dirty="0"/>
              <a:t>Keluar Sistem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856" t="4592" r="1337" b="9530"/>
          <a:stretch/>
        </p:blipFill>
        <p:spPr>
          <a:xfrm>
            <a:off x="1143000" y="776373"/>
            <a:ext cx="7315200" cy="592922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54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981950" cy="4953000"/>
          </a:xfrm>
        </p:spPr>
        <p:txBody>
          <a:bodyPr>
            <a:normAutofit fontScale="925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 err="1"/>
              <a:t>Lihat</a:t>
            </a:r>
            <a:r>
              <a:rPr lang="en-US" sz="3600" dirty="0"/>
              <a:t> </a:t>
            </a:r>
            <a:r>
              <a:rPr lang="id-ID" sz="3600" dirty="0"/>
              <a:t>kembali </a:t>
            </a:r>
            <a:r>
              <a:rPr lang="id-ID" sz="3600" dirty="0">
                <a:solidFill>
                  <a:srgbClr val="C00000"/>
                </a:solidFill>
              </a:rPr>
              <a:t>System Request </a:t>
            </a:r>
            <a:r>
              <a:rPr lang="en-US" sz="3600" dirty="0" err="1"/>
              <a:t>dan</a:t>
            </a:r>
            <a:r>
              <a:rPr lang="en-US" sz="3600" i="1" dirty="0"/>
              <a:t> </a:t>
            </a:r>
            <a:r>
              <a:rPr lang="en-US" sz="3600" dirty="0">
                <a:solidFill>
                  <a:srgbClr val="C00000"/>
                </a:solidFill>
              </a:rPr>
              <a:t>Use Case Diagram </a:t>
            </a:r>
            <a:r>
              <a:rPr lang="id-ID" sz="3600" dirty="0"/>
              <a:t>yang sudah anda buat</a:t>
            </a:r>
          </a:p>
          <a:p>
            <a:pPr marL="742950" indent="-742950">
              <a:buFont typeface="+mj-lt"/>
              <a:buAutoNum type="arabicPeriod"/>
            </a:pPr>
            <a:r>
              <a:rPr lang="id-ID" sz="3600" dirty="0"/>
              <a:t>Lakukan business process modeling dengan membuatkan </a:t>
            </a:r>
            <a:r>
              <a:rPr lang="id-ID" sz="3600" dirty="0">
                <a:solidFill>
                  <a:srgbClr val="C00000"/>
                </a:solidFill>
              </a:rPr>
              <a:t>Activity Diagram </a:t>
            </a:r>
            <a:r>
              <a:rPr lang="id-ID" sz="3600" dirty="0"/>
              <a:t>untuk </a:t>
            </a:r>
            <a:r>
              <a:rPr lang="en-US" sz="3600" dirty="0" err="1">
                <a:solidFill>
                  <a:srgbClr val="0070C0"/>
                </a:solidFill>
              </a:rPr>
              <a:t>setiap</a:t>
            </a:r>
            <a:r>
              <a:rPr lang="en-US" sz="3600" dirty="0">
                <a:solidFill>
                  <a:srgbClr val="0070C0"/>
                </a:solidFill>
              </a:rPr>
              <a:t> Use Case</a:t>
            </a:r>
            <a:r>
              <a:rPr lang="en-US" sz="3600" dirty="0"/>
              <a:t> yang </a:t>
            </a:r>
            <a:r>
              <a:rPr lang="en-US" sz="3600" dirty="0" err="1"/>
              <a:t>dibuat</a:t>
            </a: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id-ID" sz="3600" dirty="0"/>
              <a:t>Kirimkan </a:t>
            </a:r>
            <a:r>
              <a:rPr lang="id-ID" sz="3600" dirty="0" err="1"/>
              <a:t>file</a:t>
            </a:r>
            <a:r>
              <a:rPr lang="id-ID" sz="3600" dirty="0"/>
              <a:t> di bawah ke </a:t>
            </a:r>
            <a:r>
              <a:rPr lang="id-ID" sz="3600" dirty="0">
                <a:solidFill>
                  <a:srgbClr val="C00000"/>
                </a:solidFill>
              </a:rPr>
              <a:t>romi@brainmatics.com</a:t>
            </a:r>
            <a:endParaRPr lang="en-US" sz="3200" dirty="0">
              <a:solidFill>
                <a:srgbClr val="C00000"/>
              </a:solidFill>
            </a:endParaRP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System Request, Feasibility Analysis, Project Size Estimation (FP) (</a:t>
            </a:r>
            <a:r>
              <a:rPr lang="id-ID" sz="2800" i="1" dirty="0">
                <a:solidFill>
                  <a:srgbClr val="0070C0"/>
                </a:solidFill>
              </a:rPr>
              <a:t>PPT</a:t>
            </a:r>
            <a:r>
              <a:rPr lang="en-US" sz="2800" i="1" dirty="0"/>
              <a:t> </a:t>
            </a:r>
            <a:r>
              <a:rPr lang="en-US" sz="2800" i="1" dirty="0" err="1"/>
              <a:t>dan</a:t>
            </a:r>
            <a:r>
              <a:rPr lang="en-US" sz="2800" i="1" dirty="0"/>
              <a:t> </a:t>
            </a:r>
            <a:r>
              <a:rPr lang="en-US" sz="2800" i="1" dirty="0">
                <a:solidFill>
                  <a:srgbClr val="0070C0"/>
                </a:solidFill>
              </a:rPr>
              <a:t>XLS</a:t>
            </a:r>
            <a:r>
              <a:rPr lang="en-US" sz="2800" dirty="0"/>
              <a:t>)</a:t>
            </a:r>
            <a:endParaRPr lang="id-ID" sz="2800" dirty="0"/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Use Case Diagram, Activity Diagram (</a:t>
            </a:r>
            <a:r>
              <a:rPr lang="en-US" sz="2800" i="1" dirty="0">
                <a:solidFill>
                  <a:srgbClr val="0070C0"/>
                </a:solidFill>
              </a:rPr>
              <a:t>EAP</a:t>
            </a:r>
            <a:r>
              <a:rPr lang="en-US" sz="2800" dirty="0"/>
              <a:t>)</a:t>
            </a:r>
            <a:endParaRPr lang="id-ID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/>
              <a:t>Exercise</a:t>
            </a:r>
            <a:r>
              <a:rPr lang="id-ID"/>
              <a:t>: Business Process Modeling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6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145_01_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94266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99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3839"/>
            <a:ext cx="8553450" cy="5181600"/>
          </a:xfrm>
        </p:spPr>
        <p:txBody>
          <a:bodyPr/>
          <a:lstStyle/>
          <a:p>
            <a:r>
              <a:rPr lang="id-ID" sz="2400" dirty="0"/>
              <a:t>Lakukan </a:t>
            </a:r>
            <a:r>
              <a:rPr lang="en-US" sz="2400" dirty="0"/>
              <a:t>s</a:t>
            </a:r>
            <a:r>
              <a:rPr lang="id-ID" sz="2400" dirty="0"/>
              <a:t>istem </a:t>
            </a:r>
            <a:r>
              <a:rPr lang="en-US" sz="2400" dirty="0"/>
              <a:t>a</a:t>
            </a:r>
            <a:r>
              <a:rPr lang="id-ID" sz="2400" dirty="0"/>
              <a:t>nalysis</a:t>
            </a:r>
            <a:r>
              <a:rPr lang="en-US" sz="2400" dirty="0"/>
              <a:t> and design</a:t>
            </a:r>
            <a:r>
              <a:rPr lang="id-ID" sz="2400" dirty="0"/>
              <a:t> yang menghasilkan diagram:</a:t>
            </a:r>
          </a:p>
          <a:p>
            <a:pPr marL="1089025" lvl="2" indent="-514350">
              <a:buFont typeface="+mj-lt"/>
              <a:buAutoNum type="arabicPeriod"/>
            </a:pPr>
            <a:r>
              <a:rPr lang="id-ID" sz="2000" dirty="0"/>
              <a:t>Use Case Diagram</a:t>
            </a:r>
          </a:p>
          <a:p>
            <a:pPr marL="1089025" lvl="2" indent="-514350">
              <a:buFont typeface="+mj-lt"/>
              <a:buAutoNum type="arabicPeriod"/>
            </a:pPr>
            <a:r>
              <a:rPr lang="en-US" sz="2000" b="1" dirty="0">
                <a:solidFill>
                  <a:srgbClr val="C00000"/>
                </a:solidFill>
              </a:rPr>
              <a:t>Activity Diagram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Pilih</a:t>
            </a:r>
            <a:r>
              <a:rPr lang="en-US" sz="2400" dirty="0"/>
              <a:t> </a:t>
            </a:r>
            <a:r>
              <a:rPr lang="en-US" sz="2400" dirty="0" err="1"/>
              <a:t>salah</a:t>
            </a:r>
            <a:r>
              <a:rPr lang="en-US" sz="2400" dirty="0"/>
              <a:t> </a:t>
            </a:r>
            <a:r>
              <a:rPr lang="en-US" sz="2400" dirty="0" err="1"/>
              <a:t>satu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di </a:t>
            </a:r>
            <a:r>
              <a:rPr lang="en-US" sz="2400" dirty="0" err="1"/>
              <a:t>bawah</a:t>
            </a:r>
            <a:r>
              <a:rPr lang="en-US" sz="2400" dirty="0"/>
              <a:t>:</a:t>
            </a:r>
            <a:endParaRPr lang="id-ID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866187" cy="647700"/>
          </a:xfrm>
        </p:spPr>
        <p:txBody>
          <a:bodyPr>
            <a:normAutofit/>
          </a:bodyPr>
          <a:lstStyle/>
          <a:p>
            <a:r>
              <a:rPr lang="id-ID" dirty="0"/>
              <a:t>Exercise: S</a:t>
            </a:r>
            <a:r>
              <a:rPr lang="en-US" dirty="0"/>
              <a:t>y</a:t>
            </a:r>
            <a:r>
              <a:rPr lang="id-ID" dirty="0"/>
              <a:t>stems Analysis</a:t>
            </a:r>
            <a:r>
              <a:rPr lang="en-US" dirty="0"/>
              <a:t> and Design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gray">
          <a:xfrm>
            <a:off x="609600" y="3352800"/>
            <a:ext cx="4191000" cy="2505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7663" indent="-347663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rgbClr val="7F7F7F"/>
              </a:buClr>
              <a:buFont typeface="Wingdings" pitchFamily="2" charset="2"/>
              <a:buChar char="§"/>
              <a:defRPr sz="30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35000" indent="-1730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rgbClr val="A6A6A6"/>
              </a:buClr>
              <a:buFont typeface="Arial" charset="0"/>
              <a:buChar char="•"/>
              <a:defRPr sz="26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22338" indent="-1730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rgbClr val="A6A6A6"/>
              </a:buClr>
              <a:buFont typeface="Wingdings" pitchFamily="2" charset="2"/>
              <a:buChar char="ü"/>
              <a:defRPr sz="2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09675" indent="-1730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rgbClr val="A6A6A6"/>
              </a:buClr>
              <a:buFont typeface="Arial" charset="0"/>
              <a:buChar char="-"/>
              <a:defRPr sz="20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97013" indent="-1730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rgbClr val="A6A6A6"/>
              </a:buClr>
              <a:buFont typeface="Times" pitchFamily="18" charset="0"/>
              <a:buChar char="•"/>
              <a:defRPr sz="18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954213" indent="-173038" algn="l" rtl="0" fontAlgn="base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chemeClr val="tx1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1413" indent="-173038" algn="l" rtl="0" fontAlgn="base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chemeClr val="tx1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68613" indent="-173038" algn="l" rtl="0" fontAlgn="base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chemeClr val="tx1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25813" indent="-173038" algn="l" rtl="0" fontAlgn="base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chemeClr val="tx1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kumimoji="0" lang="en-US" sz="1800" kern="0" dirty="0" err="1">
                <a:effectLst/>
              </a:rPr>
              <a:t>Aplikasi</a:t>
            </a:r>
            <a:r>
              <a:rPr kumimoji="0" lang="en-US" sz="1800" kern="0" dirty="0">
                <a:effectLst/>
              </a:rPr>
              <a:t> Rental Mobil</a:t>
            </a:r>
          </a:p>
          <a:p>
            <a:pPr marL="457200" indent="-457200">
              <a:buFont typeface="+mj-lt"/>
              <a:buAutoNum type="arabicPeriod"/>
            </a:pPr>
            <a:r>
              <a:rPr kumimoji="0" lang="sv-SE" sz="1800" kern="0" dirty="0">
                <a:effectLst/>
              </a:rPr>
              <a:t>Aplikasi Pengelolaan Klinik </a:t>
            </a:r>
          </a:p>
          <a:p>
            <a:pPr marL="457200" indent="-457200">
              <a:buFont typeface="+mj-lt"/>
              <a:buAutoNum type="arabicPeriod"/>
            </a:pPr>
            <a:r>
              <a:rPr kumimoji="0" lang="en-US" sz="1800" kern="0" dirty="0" err="1">
                <a:effectLst/>
              </a:rPr>
              <a:t>Aplikasi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Pengelolaan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Apotik</a:t>
            </a:r>
            <a:endParaRPr kumimoji="0" lang="en-US" sz="1800" kern="0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r>
              <a:rPr kumimoji="0" lang="en-US" sz="1800" kern="0" dirty="0" err="1">
                <a:effectLst/>
              </a:rPr>
              <a:t>Aplikasi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Pengelolaan</a:t>
            </a:r>
            <a:r>
              <a:rPr kumimoji="0" lang="en-US" sz="1800" kern="0" dirty="0">
                <a:effectLst/>
              </a:rPr>
              <a:t> Service Mobil</a:t>
            </a:r>
          </a:p>
          <a:p>
            <a:pPr marL="457200" indent="-457200">
              <a:buFont typeface="+mj-lt"/>
              <a:buAutoNum type="arabicPeriod"/>
            </a:pPr>
            <a:r>
              <a:rPr kumimoji="0" lang="en-US" sz="1800" kern="0" dirty="0" err="1">
                <a:effectLst/>
              </a:rPr>
              <a:t>Aplikasi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Penjualan</a:t>
            </a:r>
            <a:r>
              <a:rPr kumimoji="0" lang="en-US" sz="1800" kern="0" dirty="0">
                <a:effectLst/>
              </a:rPr>
              <a:t> Motor</a:t>
            </a:r>
          </a:p>
          <a:p>
            <a:pPr marL="457200" indent="-457200">
              <a:buFont typeface="+mj-lt"/>
              <a:buAutoNum type="arabicPeriod"/>
            </a:pPr>
            <a:r>
              <a:rPr kumimoji="0" lang="en-US" sz="1800" kern="0" dirty="0" err="1">
                <a:effectLst/>
              </a:rPr>
              <a:t>Aplikasi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Pengelolaan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Perpustakaan</a:t>
            </a:r>
            <a:endParaRPr kumimoji="0" lang="en-US" sz="1800" kern="0" dirty="0">
              <a:effectLst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724400" y="3352800"/>
            <a:ext cx="4343400" cy="2981325"/>
          </a:xfrm>
          <a:prstGeom prst="rect">
            <a:avLst/>
          </a:prstGeom>
        </p:spPr>
        <p:txBody>
          <a:bodyPr/>
          <a:lstStyle>
            <a:lvl1pPr marL="347663" indent="-347663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rgbClr val="7F7F7F"/>
              </a:buClr>
              <a:buFont typeface="Wingdings" pitchFamily="2" charset="2"/>
              <a:buChar char="§"/>
              <a:defRPr sz="30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35000" indent="-1730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rgbClr val="A6A6A6"/>
              </a:buClr>
              <a:buFont typeface="Arial" charset="0"/>
              <a:buChar char="•"/>
              <a:defRPr sz="26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22338" indent="-1730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rgbClr val="A6A6A6"/>
              </a:buClr>
              <a:buFont typeface="Wingdings" pitchFamily="2" charset="2"/>
              <a:buChar char="ü"/>
              <a:defRPr sz="2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09675" indent="-1730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rgbClr val="A6A6A6"/>
              </a:buClr>
              <a:buFont typeface="Arial" charset="0"/>
              <a:buChar char="-"/>
              <a:defRPr sz="20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97013" indent="-1730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rgbClr val="A6A6A6"/>
              </a:buClr>
              <a:buFont typeface="Times" pitchFamily="18" charset="0"/>
              <a:buChar char="•"/>
              <a:defRPr sz="18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954213" indent="-173038" algn="l" rtl="0" fontAlgn="base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chemeClr val="tx1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1413" indent="-173038" algn="l" rtl="0" fontAlgn="base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chemeClr val="tx1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68613" indent="-173038" algn="l" rtl="0" fontAlgn="base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chemeClr val="tx1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25813" indent="-173038" algn="l" rtl="0" fontAlgn="base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chemeClr val="tx1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7"/>
            </a:pPr>
            <a:r>
              <a:rPr kumimoji="0" lang="en-US" sz="1800" kern="0" dirty="0" err="1">
                <a:effectLst/>
              </a:rPr>
              <a:t>Aplikasi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Penjualan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Buku</a:t>
            </a:r>
            <a:r>
              <a:rPr kumimoji="0" lang="en-US" sz="1800" kern="0" dirty="0">
                <a:effectLst/>
              </a:rPr>
              <a:t> Online</a:t>
            </a:r>
          </a:p>
          <a:p>
            <a:pPr marL="457200" indent="-457200">
              <a:buFont typeface="+mj-lt"/>
              <a:buAutoNum type="arabicPeriod" startAt="7"/>
            </a:pPr>
            <a:r>
              <a:rPr kumimoji="0" lang="en-US" sz="1800" kern="0" dirty="0" err="1">
                <a:effectLst/>
              </a:rPr>
              <a:t>Aplikasi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Penjualan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Tiket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Kereta</a:t>
            </a:r>
            <a:r>
              <a:rPr kumimoji="0" lang="en-US" sz="1800" kern="0" dirty="0">
                <a:effectLst/>
              </a:rPr>
              <a:t> Online</a:t>
            </a:r>
          </a:p>
          <a:p>
            <a:pPr marL="457200" indent="-457200">
              <a:buFont typeface="+mj-lt"/>
              <a:buAutoNum type="arabicPeriod" startAt="7"/>
            </a:pPr>
            <a:r>
              <a:rPr kumimoji="0" lang="en-US" sz="1800" kern="0" dirty="0" err="1">
                <a:effectLst/>
              </a:rPr>
              <a:t>Aplikasi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Manajemen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Universitas</a:t>
            </a:r>
            <a:r>
              <a:rPr kumimoji="0" lang="en-US" sz="1800" kern="0" dirty="0">
                <a:effectLst/>
              </a:rPr>
              <a:t> Online</a:t>
            </a:r>
          </a:p>
          <a:p>
            <a:pPr marL="457200" indent="-457200">
              <a:buFont typeface="+mj-lt"/>
              <a:buAutoNum type="arabicPeriod" startAt="7"/>
            </a:pPr>
            <a:r>
              <a:rPr kumimoji="0" lang="sv-SE" sz="1800" kern="0" dirty="0">
                <a:effectLst/>
              </a:rPr>
              <a:t>Aplikasi Penjualan Laptop Online</a:t>
            </a:r>
          </a:p>
          <a:p>
            <a:pPr marL="457200" indent="-457200">
              <a:buFont typeface="+mj-lt"/>
              <a:buAutoNum type="arabicPeriod" startAt="7"/>
            </a:pPr>
            <a:r>
              <a:rPr kumimoji="0" lang="en-US" sz="1800" kern="0" dirty="0" err="1">
                <a:effectLst/>
              </a:rPr>
              <a:t>Aplikasi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Perpustakaan</a:t>
            </a:r>
            <a:r>
              <a:rPr kumimoji="0" lang="en-US" sz="1800" kern="0" dirty="0">
                <a:effectLst/>
              </a:rPr>
              <a:t> Digital</a:t>
            </a:r>
          </a:p>
          <a:p>
            <a:pPr marL="457200" indent="-457200">
              <a:buFont typeface="+mj-lt"/>
              <a:buAutoNum type="arabicPeriod" startAt="7"/>
            </a:pPr>
            <a:r>
              <a:rPr kumimoji="0" lang="en-US" sz="1800" kern="0" dirty="0" err="1">
                <a:effectLst/>
              </a:rPr>
              <a:t>Aplikasi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Pengelolaan</a:t>
            </a:r>
            <a:r>
              <a:rPr kumimoji="0" lang="en-US" sz="1800" kern="0" dirty="0">
                <a:effectLst/>
              </a:rPr>
              <a:t> Project Software</a:t>
            </a:r>
          </a:p>
          <a:p>
            <a:pPr marL="457200" indent="-457200">
              <a:buFont typeface="+mj-lt"/>
              <a:buAutoNum type="arabicPeriod" startAt="7"/>
            </a:pPr>
            <a:r>
              <a:rPr kumimoji="0" lang="en-US" sz="1800" kern="0" dirty="0" err="1">
                <a:effectLst/>
              </a:rPr>
              <a:t>Aplikasi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Pemesanan</a:t>
            </a:r>
            <a:r>
              <a:rPr kumimoji="0" lang="en-US" sz="1800" kern="0" dirty="0">
                <a:effectLst/>
              </a:rPr>
              <a:t> Taxi</a:t>
            </a:r>
          </a:p>
          <a:p>
            <a:pPr marL="457200" indent="-457200">
              <a:buFont typeface="+mj-lt"/>
              <a:buAutoNum type="arabicPeriod" startAt="7"/>
            </a:pPr>
            <a:endParaRPr kumimoji="0" lang="en-US" sz="1800" kern="0" dirty="0">
              <a:solidFill>
                <a:schemeClr val="bg1">
                  <a:lumMod val="85000"/>
                </a:schemeClr>
              </a:solidFill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03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3.3.5 </a:t>
            </a:r>
            <a:r>
              <a:rPr lang="id-ID" sz="4000" dirty="0"/>
              <a:t>Business </a:t>
            </a:r>
            <a:r>
              <a:rPr lang="id-ID" sz="4000" dirty="0" err="1"/>
              <a:t>Process</a:t>
            </a:r>
            <a:r>
              <a:rPr lang="id-ID" sz="4000" dirty="0"/>
              <a:t> </a:t>
            </a:r>
            <a:r>
              <a:rPr lang="en-US" sz="4000" dirty="0"/>
              <a:t>Realization</a:t>
            </a:r>
            <a:endParaRPr lang="id-ID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id-ID" dirty="0" err="1"/>
              <a:t>Sequence</a:t>
            </a:r>
            <a:r>
              <a:rPr lang="id-ID" dirty="0"/>
              <a:t> Diagram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63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763000" cy="5638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sz="2600" dirty="0">
                <a:solidFill>
                  <a:srgbClr val="C00000"/>
                </a:solidFill>
              </a:rPr>
              <a:t>System Analysis</a:t>
            </a:r>
          </a:p>
          <a:p>
            <a:pPr marL="744537" lvl="1" indent="-457200">
              <a:buFont typeface="+mj-lt"/>
              <a:buAutoNum type="arabicPeriod"/>
            </a:pPr>
            <a:r>
              <a:rPr lang="id-ID" sz="2000" dirty="0"/>
              <a:t>Business Process Identification</a:t>
            </a:r>
          </a:p>
          <a:p>
            <a:pPr marL="860425" lvl="2" indent="-285750"/>
            <a:r>
              <a:rPr lang="id-ID" sz="1800" b="1" dirty="0"/>
              <a:t>Use Case Diagram</a:t>
            </a:r>
          </a:p>
          <a:p>
            <a:pPr marL="744537" lvl="1" indent="-457200">
              <a:buFont typeface="+mj-lt"/>
              <a:buAutoNum type="arabicPeriod"/>
            </a:pPr>
            <a:r>
              <a:rPr lang="id-ID" sz="2000" dirty="0"/>
              <a:t>Business Process Modeling</a:t>
            </a:r>
          </a:p>
          <a:p>
            <a:pPr marL="860425" lvl="2" indent="-285750"/>
            <a:r>
              <a:rPr lang="id-ID" sz="1800" b="1" dirty="0"/>
              <a:t>Activity Diagram </a:t>
            </a:r>
            <a:r>
              <a:rPr lang="id-ID" sz="1800" dirty="0"/>
              <a:t>or Business Process Modeling Notation (BPMN)</a:t>
            </a:r>
          </a:p>
          <a:p>
            <a:pPr marL="744537" lvl="1" indent="-457200">
              <a:buFont typeface="+mj-lt"/>
              <a:buAutoNum type="arabicPeriod"/>
            </a:pPr>
            <a:r>
              <a:rPr lang="id-ID" sz="2000" dirty="0"/>
              <a:t>Business Process Realization</a:t>
            </a:r>
          </a:p>
          <a:p>
            <a:pPr marL="860425" lvl="2" indent="-285750"/>
            <a:r>
              <a:rPr lang="id-ID" sz="1800" b="1" dirty="0" err="1"/>
              <a:t>Sequence</a:t>
            </a:r>
            <a:r>
              <a:rPr lang="id-ID" sz="1800" b="1" dirty="0"/>
              <a:t> Diagram</a:t>
            </a:r>
            <a:r>
              <a:rPr lang="en-US" sz="1800" b="1" dirty="0"/>
              <a:t> </a:t>
            </a:r>
            <a:r>
              <a:rPr lang="id-ID" sz="1400" dirty="0"/>
              <a:t>(Buat untuk setiap use case dengan menggunakan pola </a:t>
            </a:r>
            <a:r>
              <a:rPr lang="id-ID" sz="1400" dirty="0">
                <a:solidFill>
                  <a:srgbClr val="0070C0"/>
                </a:solidFill>
              </a:rPr>
              <a:t>Boundary</a:t>
            </a:r>
            <a:r>
              <a:rPr lang="id-ID" sz="1400" dirty="0"/>
              <a:t>-</a:t>
            </a:r>
            <a:r>
              <a:rPr lang="id-ID" sz="1400" dirty="0">
                <a:solidFill>
                  <a:srgbClr val="FFC000"/>
                </a:solidFill>
              </a:rPr>
              <a:t>Control</a:t>
            </a:r>
            <a:r>
              <a:rPr lang="id-ID" sz="1400" dirty="0"/>
              <a:t>-</a:t>
            </a:r>
            <a:r>
              <a:rPr lang="id-ID" sz="1400" dirty="0">
                <a:solidFill>
                  <a:srgbClr val="00B050"/>
                </a:solidFill>
              </a:rPr>
              <a:t>Entity</a:t>
            </a:r>
            <a:r>
              <a:rPr lang="id-ID" sz="1400" dirty="0"/>
              <a:t>)</a:t>
            </a:r>
          </a:p>
          <a:p>
            <a:pPr marL="574675" lvl="2" indent="0">
              <a:buNone/>
            </a:pPr>
            <a:endParaRPr lang="id-ID" sz="1200" dirty="0"/>
          </a:p>
          <a:p>
            <a:pPr marL="514350" indent="-514350">
              <a:buFont typeface="+mj-lt"/>
              <a:buAutoNum type="arabicPeriod"/>
            </a:pPr>
            <a:r>
              <a:rPr lang="id-ID" sz="2600" dirty="0">
                <a:solidFill>
                  <a:srgbClr val="C00000"/>
                </a:solidFill>
              </a:rPr>
              <a:t>System Design</a:t>
            </a:r>
          </a:p>
          <a:p>
            <a:pPr marL="744537" lvl="1" indent="-457200">
              <a:buFont typeface="+mj-lt"/>
              <a:buAutoNum type="arabicPeriod"/>
            </a:pPr>
            <a:r>
              <a:rPr lang="id-ID" sz="2000" dirty="0"/>
              <a:t>Program Design</a:t>
            </a:r>
          </a:p>
          <a:p>
            <a:pPr marL="917575" lvl="2" indent="-342900">
              <a:buFont typeface="+mj-lt"/>
              <a:buAutoNum type="arabicPeriod"/>
            </a:pPr>
            <a:r>
              <a:rPr lang="id-ID" sz="1800" b="1" dirty="0" err="1"/>
              <a:t>Class</a:t>
            </a:r>
            <a:r>
              <a:rPr lang="id-ID" sz="1800" b="1" dirty="0"/>
              <a:t> Diagram</a:t>
            </a:r>
            <a:r>
              <a:rPr lang="en-US" sz="800" b="1" dirty="0"/>
              <a:t>    </a:t>
            </a:r>
            <a:r>
              <a:rPr lang="id-ID" sz="1400" dirty="0"/>
              <a:t>(Gabungkan </a:t>
            </a:r>
            <a:r>
              <a:rPr lang="id-ID" sz="1400" dirty="0">
                <a:solidFill>
                  <a:srgbClr val="0070C0"/>
                </a:solidFill>
              </a:rPr>
              <a:t>Boundary</a:t>
            </a:r>
            <a:r>
              <a:rPr lang="id-ID" sz="1400" dirty="0"/>
              <a:t>-</a:t>
            </a:r>
            <a:r>
              <a:rPr lang="id-ID" sz="1400" dirty="0">
                <a:solidFill>
                  <a:srgbClr val="FFC000"/>
                </a:solidFill>
              </a:rPr>
              <a:t>Control</a:t>
            </a:r>
            <a:r>
              <a:rPr lang="id-ID" sz="1400" dirty="0"/>
              <a:t>-</a:t>
            </a:r>
            <a:r>
              <a:rPr lang="id-ID" sz="1400" dirty="0">
                <a:solidFill>
                  <a:srgbClr val="00B050"/>
                </a:solidFill>
              </a:rPr>
              <a:t>Entity</a:t>
            </a:r>
            <a:r>
              <a:rPr lang="id-ID" sz="1400" dirty="0"/>
              <a:t> Class dan susun story dari sistem yang dibangun)</a:t>
            </a:r>
          </a:p>
          <a:p>
            <a:pPr marL="917575" lvl="2" indent="-342900">
              <a:buFont typeface="+mj-lt"/>
              <a:buAutoNum type="arabicPeriod"/>
            </a:pPr>
            <a:r>
              <a:rPr lang="id-ID" sz="1800" b="1" dirty="0" err="1"/>
              <a:t>Package</a:t>
            </a:r>
            <a:r>
              <a:rPr lang="id-ID" sz="1800" b="1" dirty="0"/>
              <a:t> Diagram</a:t>
            </a:r>
            <a:r>
              <a:rPr lang="en-US" sz="1800" b="1" dirty="0"/>
              <a:t>   </a:t>
            </a:r>
            <a:r>
              <a:rPr lang="id-ID" sz="1600" b="1" dirty="0"/>
              <a:t> </a:t>
            </a:r>
            <a:r>
              <a:rPr lang="id-ID" sz="1400" dirty="0"/>
              <a:t>(Gabungan class yang sesuai, boleh menggunakan pola B-C-E)</a:t>
            </a:r>
          </a:p>
          <a:p>
            <a:pPr marL="917575" lvl="2" indent="-342900">
              <a:buFont typeface="+mj-lt"/>
              <a:buAutoNum type="arabicPeriod"/>
            </a:pPr>
            <a:r>
              <a:rPr lang="id-ID" sz="1800" b="1" dirty="0" err="1"/>
              <a:t>Deployment</a:t>
            </a:r>
            <a:r>
              <a:rPr lang="id-ID" sz="1800" b="1" dirty="0"/>
              <a:t> Diagram</a:t>
            </a:r>
            <a:r>
              <a:rPr lang="id-ID" sz="1600" b="1" dirty="0"/>
              <a:t> </a:t>
            </a:r>
            <a:r>
              <a:rPr lang="en-US" sz="1600" b="1" dirty="0"/>
              <a:t>   </a:t>
            </a:r>
            <a:r>
              <a:rPr lang="id-ID" sz="1400" dirty="0"/>
              <a:t>(arsitektur software dari sistem yang dibangun)</a:t>
            </a:r>
          </a:p>
          <a:p>
            <a:pPr marL="801687" lvl="1" indent="-514350">
              <a:buFont typeface="+mj-lt"/>
              <a:buAutoNum type="arabicPeriod"/>
            </a:pPr>
            <a:r>
              <a:rPr lang="id-ID" sz="2000" b="1" dirty="0"/>
              <a:t>User Interface </a:t>
            </a:r>
            <a:r>
              <a:rPr lang="id-ID" sz="2000" b="1" dirty="0" err="1"/>
              <a:t>Design</a:t>
            </a:r>
            <a:r>
              <a:rPr lang="id-ID" sz="2000" b="1" dirty="0"/>
              <a:t> </a:t>
            </a:r>
            <a:r>
              <a:rPr lang="en-US" sz="2000" b="1" dirty="0"/>
              <a:t>  </a:t>
            </a:r>
            <a:r>
              <a:rPr lang="id-ID" sz="1400" dirty="0"/>
              <a:t>(Buat UI design dari </a:t>
            </a:r>
            <a:r>
              <a:rPr lang="id-ID" sz="1400" dirty="0">
                <a:solidFill>
                  <a:srgbClr val="0070C0"/>
                </a:solidFill>
              </a:rPr>
              <a:t>Boundary Class)</a:t>
            </a:r>
          </a:p>
          <a:p>
            <a:pPr marL="801687" lvl="1" indent="-514350">
              <a:buFont typeface="+mj-lt"/>
              <a:buAutoNum type="arabicPeriod"/>
            </a:pPr>
            <a:r>
              <a:rPr lang="id-ID" sz="2000" b="1" dirty="0"/>
              <a:t>Entity-Relationship Model</a:t>
            </a:r>
            <a:r>
              <a:rPr lang="id-ID" sz="1200" b="1" dirty="0"/>
              <a:t>  </a:t>
            </a:r>
            <a:r>
              <a:rPr lang="en-US" sz="1200" b="1" dirty="0"/>
              <a:t>    </a:t>
            </a:r>
            <a:r>
              <a:rPr lang="id-ID" sz="1400" dirty="0"/>
              <a:t>(Buat ER diagram dari </a:t>
            </a:r>
            <a:r>
              <a:rPr lang="id-ID" sz="1400" dirty="0">
                <a:solidFill>
                  <a:srgbClr val="00B050"/>
                </a:solidFill>
              </a:rPr>
              <a:t>Entity Class)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/>
              <a:t>System Analysis and Design with 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96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Sequence Diagram Syntax</a:t>
            </a:r>
          </a:p>
        </p:txBody>
      </p:sp>
      <p:sp>
        <p:nvSpPr>
          <p:cNvPr id="21508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0" y="1219200"/>
            <a:ext cx="7620000" cy="4800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/>
          </a:ln>
        </p:spPr>
        <p:txBody>
          <a:bodyPr wrap="none" anchor="ctr"/>
          <a:lstStyle/>
          <a:p>
            <a:pPr algn="ctr"/>
            <a:endParaRPr lang="en-US" sz="3600"/>
          </a:p>
        </p:txBody>
      </p:sp>
      <p:sp>
        <p:nvSpPr>
          <p:cNvPr id="21509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3581400" y="1219200"/>
            <a:ext cx="0" cy="480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0" name="Line 6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762000" y="2362200"/>
            <a:ext cx="7620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Text Box 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90600" y="1371600"/>
            <a:ext cx="2551113" cy="44862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 wrap="none">
            <a:spAutoFit/>
          </a:bodyPr>
          <a:lstStyle/>
          <a:p>
            <a:r>
              <a:rPr lang="en-US" sz="1800" dirty="0"/>
              <a:t>AN ACTOR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AN OBJECT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A LIFELINE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A FOCUS OF CONTROL</a:t>
            </a:r>
          </a:p>
          <a:p>
            <a:endParaRPr lang="en-US" sz="1800" dirty="0"/>
          </a:p>
          <a:p>
            <a:r>
              <a:rPr lang="en-US" sz="1800" dirty="0"/>
              <a:t>A MESSAGE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OBJECT DESTRUCTION</a:t>
            </a:r>
          </a:p>
        </p:txBody>
      </p:sp>
      <p:sp>
        <p:nvSpPr>
          <p:cNvPr id="21512" name="Line 12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762000" y="3200400"/>
            <a:ext cx="7620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3" name="Line 13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762000" y="3962400"/>
            <a:ext cx="7620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4" name="Line 18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762000" y="4648200"/>
            <a:ext cx="7620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5" name="Line 19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762000" y="5257800"/>
            <a:ext cx="7620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26"/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5638800" y="1371600"/>
            <a:ext cx="609600" cy="914400"/>
            <a:chOff x="3312" y="1104"/>
            <a:chExt cx="384" cy="576"/>
          </a:xfrm>
        </p:grpSpPr>
        <p:sp>
          <p:nvSpPr>
            <p:cNvPr id="21523" name="Oval 20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360" y="1104"/>
              <a:ext cx="288" cy="2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4" name="Line 21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>
              <a:off x="3504" y="134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5" name="Line 22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>
              <a:off x="3312" y="1392"/>
              <a:ext cx="192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6" name="Line 23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 flipV="1">
              <a:off x="3504" y="1392"/>
              <a:ext cx="192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7" name="Line 24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 flipH="1">
              <a:off x="3312" y="1536"/>
              <a:ext cx="192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8" name="Line 25"/>
            <p:cNvSpPr>
              <a:spLocks noChangeShapeType="1"/>
            </p:cNvSpPr>
            <p:nvPr>
              <p:custDataLst>
                <p:tags r:id="rId22"/>
              </p:custDataLst>
            </p:nvPr>
          </p:nvSpPr>
          <p:spPr bwMode="auto">
            <a:xfrm flipH="1" flipV="1">
              <a:off x="3504" y="1536"/>
              <a:ext cx="192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517" name="Rectangle 27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72000" y="2438400"/>
            <a:ext cx="2667000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 err="1"/>
              <a:t>anObject:aClass</a:t>
            </a:r>
            <a:endParaRPr lang="en-US" sz="2400" dirty="0"/>
          </a:p>
        </p:txBody>
      </p:sp>
      <p:sp>
        <p:nvSpPr>
          <p:cNvPr id="21518" name="Line 29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5943600" y="327660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9" name="Rectangle 31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867400" y="4038600"/>
            <a:ext cx="152400" cy="5334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0" name="Line 32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4953000" y="5105400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21" name="Text Box 33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953000" y="4724400"/>
            <a:ext cx="1835639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/>
              <a:t>    </a:t>
            </a:r>
            <a:r>
              <a:rPr lang="en-US" sz="2000" dirty="0" err="1"/>
              <a:t>aMessage</a:t>
            </a:r>
            <a:r>
              <a:rPr lang="en-US" sz="2000" dirty="0"/>
              <a:t>()</a:t>
            </a:r>
          </a:p>
        </p:txBody>
      </p:sp>
      <p:sp>
        <p:nvSpPr>
          <p:cNvPr id="21522" name="Text Box 34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759048" y="5405735"/>
            <a:ext cx="336952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78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Susun</a:t>
            </a:r>
            <a:r>
              <a:rPr lang="en-US" sz="3200" dirty="0"/>
              <a:t> Sequence Diagram </a:t>
            </a:r>
            <a:r>
              <a:rPr lang="en-US" sz="3200" dirty="0" err="1">
                <a:solidFill>
                  <a:srgbClr val="C00000"/>
                </a:solidFill>
              </a:rPr>
              <a:t>untuk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>
                <a:solidFill>
                  <a:srgbClr val="C00000"/>
                </a:solidFill>
              </a:rPr>
              <a:t>setiap</a:t>
            </a:r>
            <a:r>
              <a:rPr lang="en-US" sz="3200" dirty="0">
                <a:solidFill>
                  <a:srgbClr val="C00000"/>
                </a:solidFill>
              </a:rPr>
              <a:t> Use Case </a:t>
            </a:r>
            <a:r>
              <a:rPr lang="en-US" sz="3200" dirty="0"/>
              <a:t>yang </a:t>
            </a:r>
            <a:r>
              <a:rPr lang="en-US" sz="3200" dirty="0" err="1"/>
              <a:t>dibuat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Mulai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</a:t>
            </a:r>
            <a:r>
              <a:rPr lang="en-US" sz="3200" dirty="0" err="1"/>
              <a:t>menarik</a:t>
            </a:r>
            <a:r>
              <a:rPr lang="en-US" sz="3200" dirty="0"/>
              <a:t> Actor yang </a:t>
            </a:r>
            <a:r>
              <a:rPr lang="en-US" sz="3200" dirty="0" err="1"/>
              <a:t>ada</a:t>
            </a:r>
            <a:r>
              <a:rPr lang="en-US" sz="3200" dirty="0"/>
              <a:t> </a:t>
            </a:r>
            <a:r>
              <a:rPr lang="en-US" sz="3200" dirty="0" err="1"/>
              <a:t>di</a:t>
            </a:r>
            <a:r>
              <a:rPr lang="en-US" sz="3200" dirty="0"/>
              <a:t> Use Case Diagram, </a:t>
            </a:r>
            <a:r>
              <a:rPr lang="en-US" sz="3200" dirty="0" err="1"/>
              <a:t>lanjutkan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membuat</a:t>
            </a:r>
            <a:r>
              <a:rPr lang="en-US" sz="3200" dirty="0"/>
              <a:t> sequence detail </a:t>
            </a:r>
            <a:r>
              <a:rPr lang="en-US" sz="3200" dirty="0" err="1"/>
              <a:t>dari</a:t>
            </a:r>
            <a:r>
              <a:rPr lang="en-US" sz="3200" dirty="0"/>
              <a:t> </a:t>
            </a:r>
            <a:r>
              <a:rPr lang="en-US" sz="3200" dirty="0" err="1"/>
              <a:t>berjalannya</a:t>
            </a:r>
            <a:r>
              <a:rPr lang="en-US" sz="3200" dirty="0"/>
              <a:t> Use Case</a:t>
            </a:r>
          </a:p>
          <a:p>
            <a:pPr marL="514350" indent="-514350">
              <a:buNone/>
            </a:pPr>
            <a:endParaRPr lang="en-US" sz="3600" dirty="0"/>
          </a:p>
          <a:p>
            <a:pPr marL="514350" indent="-514350">
              <a:buNone/>
            </a:pPr>
            <a:r>
              <a:rPr lang="en-US" sz="3600" dirty="0"/>
              <a:t>	</a:t>
            </a:r>
            <a:r>
              <a:rPr lang="en-US" sz="2400" dirty="0" err="1"/>
              <a:t>Catatan</a:t>
            </a:r>
            <a:r>
              <a:rPr lang="en-US" sz="2400" dirty="0"/>
              <a:t>: </a:t>
            </a:r>
            <a:r>
              <a:rPr lang="en-US" sz="2400" dirty="0" err="1">
                <a:solidFill>
                  <a:srgbClr val="C00000"/>
                </a:solidFill>
              </a:rPr>
              <a:t>Objek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Lifeline </a:t>
            </a:r>
            <a:r>
              <a:rPr lang="en-US" sz="2400" dirty="0" err="1">
                <a:solidFill>
                  <a:srgbClr val="C00000"/>
                </a:solidFill>
              </a:rPr>
              <a:t>di</a:t>
            </a:r>
            <a:r>
              <a:rPr lang="en-US" sz="2400" dirty="0">
                <a:solidFill>
                  <a:srgbClr val="C00000"/>
                </a:solidFill>
              </a:rPr>
              <a:t> Sequence Diagram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C00000"/>
                </a:solidFill>
              </a:rPr>
              <a:t>kandidat</a:t>
            </a:r>
            <a:r>
              <a:rPr lang="en-US" sz="2400" dirty="0">
                <a:solidFill>
                  <a:srgbClr val="C00000"/>
                </a:solidFill>
              </a:rPr>
              <a:t> Class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76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9104"/>
            <a:ext cx="7886700" cy="531257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Boundary</a:t>
            </a:r>
            <a:r>
              <a:rPr lang="en-US" dirty="0"/>
              <a:t> Class:</a:t>
            </a:r>
          </a:p>
          <a:p>
            <a:pPr lvl="1"/>
            <a:r>
              <a:rPr lang="en-US" dirty="0"/>
              <a:t>Class yang </a:t>
            </a:r>
            <a:r>
              <a:rPr lang="en-US" dirty="0" err="1"/>
              <a:t>berinteraksi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aktor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(user interface)</a:t>
            </a:r>
          </a:p>
          <a:p>
            <a:pPr lvl="1"/>
            <a:r>
              <a:rPr lang="en-US" dirty="0"/>
              <a:t>Form, input, UI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sini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Control</a:t>
            </a:r>
            <a:r>
              <a:rPr lang="en-US" dirty="0"/>
              <a:t> Class:</a:t>
            </a:r>
          </a:p>
          <a:p>
            <a:pPr lvl="1"/>
            <a:r>
              <a:rPr lang="en-US" dirty="0"/>
              <a:t>Class yang </a:t>
            </a:r>
            <a:r>
              <a:rPr lang="en-US" dirty="0" err="1"/>
              <a:t>berhubungan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pemrosesan</a:t>
            </a:r>
            <a:r>
              <a:rPr lang="en-US" dirty="0"/>
              <a:t>, </a:t>
            </a:r>
            <a:r>
              <a:rPr lang="en-US" dirty="0" err="1"/>
              <a:t>penghitungan</a:t>
            </a:r>
            <a:r>
              <a:rPr lang="en-US" dirty="0"/>
              <a:t>, </a:t>
            </a:r>
            <a:r>
              <a:rPr lang="en-US" dirty="0" err="1"/>
              <a:t>kalkulasi</a:t>
            </a:r>
            <a:r>
              <a:rPr lang="en-US" dirty="0"/>
              <a:t>, </a:t>
            </a:r>
            <a:r>
              <a:rPr lang="en-US" dirty="0" err="1"/>
              <a:t>komputasi</a:t>
            </a:r>
            <a:r>
              <a:rPr lang="en-US" dirty="0"/>
              <a:t>, query, </a:t>
            </a:r>
            <a:r>
              <a:rPr lang="en-US" dirty="0" err="1"/>
              <a:t>dst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Entity</a:t>
            </a:r>
            <a:r>
              <a:rPr lang="en-US" dirty="0"/>
              <a:t> Class:</a:t>
            </a:r>
          </a:p>
          <a:p>
            <a:pPr lvl="1"/>
            <a:r>
              <a:rPr lang="en-US" dirty="0"/>
              <a:t>Class yang </a:t>
            </a:r>
            <a:r>
              <a:rPr lang="en-US" dirty="0" err="1"/>
              <a:t>berhubungan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data, </a:t>
            </a:r>
            <a:r>
              <a:rPr lang="en-US" dirty="0" err="1"/>
              <a:t>penyimpanan</a:t>
            </a:r>
            <a:r>
              <a:rPr lang="en-US" dirty="0"/>
              <a:t> data/file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Jenis</a:t>
            </a:r>
            <a:r>
              <a:rPr lang="en-US" dirty="0"/>
              <a:t>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04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000" dirty="0"/>
              <a:t>Studi Kasus: ATM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80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9550"/>
            <a:ext cx="8866188" cy="647700"/>
          </a:xfrm>
        </p:spPr>
        <p:txBody>
          <a:bodyPr>
            <a:normAutofit/>
          </a:bodyPr>
          <a:lstStyle/>
          <a:p>
            <a:r>
              <a:rPr lang="en-US" dirty="0"/>
              <a:t>Sequence Diagram: </a:t>
            </a:r>
            <a:r>
              <a:rPr lang="en-US" dirty="0" err="1"/>
              <a:t>Memasukkan</a:t>
            </a:r>
            <a:r>
              <a:rPr lang="en-US" dirty="0"/>
              <a:t> </a:t>
            </a:r>
            <a:r>
              <a:rPr lang="en-US" dirty="0" err="1"/>
              <a:t>Kartu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465" t="6890" r="2714" b="2352"/>
          <a:stretch/>
        </p:blipFill>
        <p:spPr>
          <a:xfrm>
            <a:off x="933450" y="1030569"/>
            <a:ext cx="7277100" cy="549215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76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866188" cy="647700"/>
          </a:xfrm>
        </p:spPr>
        <p:txBody>
          <a:bodyPr>
            <a:normAutofit/>
          </a:bodyPr>
          <a:lstStyle/>
          <a:p>
            <a:r>
              <a:rPr lang="en-US" dirty="0"/>
              <a:t>Sequence Diagram: </a:t>
            </a:r>
            <a:r>
              <a:rPr lang="en-US" dirty="0" err="1"/>
              <a:t>Memasukkan</a:t>
            </a:r>
            <a:r>
              <a:rPr lang="en-US" dirty="0"/>
              <a:t> PIN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088" t="3316" r="2734" b="29141"/>
          <a:stretch/>
        </p:blipFill>
        <p:spPr>
          <a:xfrm>
            <a:off x="1143000" y="766572"/>
            <a:ext cx="6858000" cy="573373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34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Sequence Diagram: </a:t>
            </a:r>
            <a:r>
              <a:rPr lang="en-US" dirty="0" err="1"/>
              <a:t>Mengecek</a:t>
            </a:r>
            <a:r>
              <a:rPr lang="en-US" dirty="0"/>
              <a:t> </a:t>
            </a:r>
            <a:r>
              <a:rPr lang="en-US" dirty="0" err="1"/>
              <a:t>Saldo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583" t="5725" r="1832" b="30077"/>
          <a:stretch/>
        </p:blipFill>
        <p:spPr>
          <a:xfrm>
            <a:off x="152400" y="1295400"/>
            <a:ext cx="8755119" cy="37338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98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28600" y="1524000"/>
            <a:ext cx="8305800" cy="3048000"/>
          </a:xfrm>
        </p:spPr>
        <p:txBody>
          <a:bodyPr/>
          <a:lstStyle/>
          <a:p>
            <a:pPr marL="1035050" lvl="1" indent="-685800">
              <a:spcBef>
                <a:spcPct val="0"/>
              </a:spcBef>
              <a:buClrTx/>
              <a:buFont typeface="+mj-lt"/>
              <a:buAutoNum type="arabicPeriod"/>
            </a:pPr>
            <a:r>
              <a:rPr lang="en-US" sz="4000" dirty="0">
                <a:solidFill>
                  <a:srgbClr val="C00000"/>
                </a:solidFill>
              </a:rPr>
              <a:t>Document Analysis</a:t>
            </a:r>
          </a:p>
          <a:p>
            <a:pPr marL="1035050" lvl="1" indent="-685800"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en-US" sz="4000" dirty="0"/>
              <a:t>Interviews</a:t>
            </a:r>
          </a:p>
          <a:p>
            <a:pPr marL="1035050" lvl="1" indent="-685800"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en-US" sz="4000" dirty="0"/>
              <a:t>Joint Application Design (JAD)</a:t>
            </a:r>
          </a:p>
          <a:p>
            <a:pPr marL="1035050" lvl="1" indent="-685800"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en-US" sz="4000" dirty="0"/>
              <a:t>Questionnaires</a:t>
            </a:r>
          </a:p>
          <a:p>
            <a:pPr marL="1035050" lvl="1" indent="-685800">
              <a:spcBef>
                <a:spcPct val="0"/>
              </a:spcBef>
              <a:buClrTx/>
              <a:buSzTx/>
              <a:buFont typeface="+mj-lt"/>
              <a:buAutoNum type="arabicPeriod"/>
            </a:pPr>
            <a:r>
              <a:rPr lang="en-US" sz="4000" dirty="0"/>
              <a:t>Observation</a:t>
            </a:r>
          </a:p>
          <a:p>
            <a:pPr marL="685800" indent="-685800">
              <a:spcBef>
                <a:spcPct val="0"/>
              </a:spcBef>
              <a:buClrTx/>
              <a:buSzTx/>
              <a:buFont typeface="+mj-lt"/>
              <a:buAutoNum type="arabicPeriod"/>
            </a:pPr>
            <a:endParaRPr lang="en-US" sz="4000" dirty="0">
              <a:solidFill>
                <a:srgbClr val="FF5050"/>
              </a:solidFill>
            </a:endParaRPr>
          </a:p>
          <a:p>
            <a:pPr marL="685800" indent="-685800">
              <a:spcBef>
                <a:spcPct val="0"/>
              </a:spcBef>
              <a:buClrTx/>
              <a:buSzTx/>
              <a:buFont typeface="+mj-lt"/>
              <a:buAutoNum type="arabicPeriod"/>
            </a:pPr>
            <a:endParaRPr lang="en-US" sz="4000" dirty="0">
              <a:solidFill>
                <a:srgbClr val="FF5050"/>
              </a:solidFill>
            </a:endParaRPr>
          </a:p>
        </p:txBody>
      </p:sp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610600" cy="762000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/>
              <a:t>Requirement Gathering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Sequence Diagram: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Uang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208" t="6580" r="1908" b="2632"/>
          <a:stretch/>
        </p:blipFill>
        <p:spPr>
          <a:xfrm>
            <a:off x="339586" y="1028700"/>
            <a:ext cx="8464827" cy="5334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52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362950" cy="685800"/>
          </a:xfrm>
        </p:spPr>
        <p:txBody>
          <a:bodyPr>
            <a:normAutofit/>
          </a:bodyPr>
          <a:lstStyle/>
          <a:p>
            <a:r>
              <a:rPr lang="en-US" dirty="0"/>
              <a:t>Sequence Diagram: </a:t>
            </a:r>
            <a:r>
              <a:rPr lang="id-ID" dirty="0"/>
              <a:t>Mengirim</a:t>
            </a:r>
            <a:r>
              <a:rPr lang="en-US" dirty="0"/>
              <a:t> </a:t>
            </a:r>
            <a:r>
              <a:rPr lang="en-US" dirty="0" err="1"/>
              <a:t>Uang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800" t="5008" r="1234" b="5008"/>
          <a:stretch/>
        </p:blipFill>
        <p:spPr>
          <a:xfrm>
            <a:off x="657225" y="838201"/>
            <a:ext cx="7829550" cy="57134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05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Sequence Diagram: </a:t>
            </a:r>
            <a:r>
              <a:rPr lang="id-ID" sz="2800" dirty="0" err="1"/>
              <a:t>Mengupdate</a:t>
            </a:r>
            <a:r>
              <a:rPr lang="id-ID" sz="2800" dirty="0"/>
              <a:t> Informasi Kotak Deposit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465" t="5725" r="2714" b="16794"/>
          <a:stretch/>
        </p:blipFill>
        <p:spPr>
          <a:xfrm>
            <a:off x="152400" y="847343"/>
            <a:ext cx="8458200" cy="558560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02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866188" cy="647700"/>
          </a:xfrm>
        </p:spPr>
        <p:txBody>
          <a:bodyPr>
            <a:normAutofit/>
          </a:bodyPr>
          <a:lstStyle/>
          <a:p>
            <a:r>
              <a:rPr lang="en-US" dirty="0"/>
              <a:t>Sequence Diagram: </a:t>
            </a:r>
            <a:r>
              <a:rPr lang="id-ID" dirty="0"/>
              <a:t>Keluar Sistem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028" t="5725" r="2885" b="30077"/>
          <a:stretch/>
        </p:blipFill>
        <p:spPr>
          <a:xfrm>
            <a:off x="304800" y="1219200"/>
            <a:ext cx="8534402" cy="42672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3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8229600" cy="5486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Lihat</a:t>
            </a:r>
            <a:r>
              <a:rPr lang="en-US" sz="3200" dirty="0"/>
              <a:t> </a:t>
            </a:r>
            <a:r>
              <a:rPr lang="id-ID" sz="3200" dirty="0"/>
              <a:t>kembali </a:t>
            </a:r>
            <a:r>
              <a:rPr lang="id-ID" sz="3200" dirty="0">
                <a:solidFill>
                  <a:srgbClr val="C00000"/>
                </a:solidFill>
              </a:rPr>
              <a:t>System Request</a:t>
            </a:r>
            <a:r>
              <a:rPr lang="en-US" sz="3200" dirty="0"/>
              <a:t> </a:t>
            </a:r>
            <a:r>
              <a:rPr lang="id-ID" sz="3200" dirty="0"/>
              <a:t>yang sudah anda buat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3200" dirty="0"/>
              <a:t>L</a:t>
            </a:r>
            <a:r>
              <a:rPr lang="en-US" sz="3200" dirty="0" err="1"/>
              <a:t>akukan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C00000"/>
                </a:solidFill>
              </a:rPr>
              <a:t>system analysis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membuat</a:t>
            </a:r>
            <a:r>
              <a:rPr lang="en-US" sz="3200" dirty="0"/>
              <a:t> diagram di </a:t>
            </a:r>
            <a:r>
              <a:rPr lang="en-US" sz="3200" dirty="0" err="1"/>
              <a:t>bawah</a:t>
            </a:r>
            <a:r>
              <a:rPr lang="en-US" sz="3200" dirty="0"/>
              <a:t>:</a:t>
            </a:r>
          </a:p>
          <a:p>
            <a:pPr marL="1376362" lvl="3" indent="-514350">
              <a:buFont typeface="+mj-lt"/>
              <a:buAutoNum type="arabicPeriod"/>
            </a:pPr>
            <a:r>
              <a:rPr lang="en-US" sz="2800" dirty="0">
                <a:solidFill>
                  <a:srgbClr val="0070C0"/>
                </a:solidFill>
              </a:rPr>
              <a:t>Use Case </a:t>
            </a:r>
            <a:r>
              <a:rPr lang="en-US" sz="2800" dirty="0"/>
              <a:t>Diagram</a:t>
            </a:r>
          </a:p>
          <a:p>
            <a:pPr marL="1376362" lvl="3" indent="-514350">
              <a:buFont typeface="+mj-lt"/>
              <a:buAutoNum type="arabicPeriod"/>
            </a:pPr>
            <a:r>
              <a:rPr lang="en-US" sz="2800" dirty="0">
                <a:solidFill>
                  <a:srgbClr val="0070C0"/>
                </a:solidFill>
              </a:rPr>
              <a:t>Activity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Diagram</a:t>
            </a:r>
          </a:p>
          <a:p>
            <a:pPr marL="1376362" lvl="3" indent="-514350">
              <a:buFont typeface="+mj-lt"/>
              <a:buAutoNum type="arabicPeriod"/>
            </a:pPr>
            <a:r>
              <a:rPr lang="en-US" sz="2800" dirty="0">
                <a:solidFill>
                  <a:srgbClr val="0070C0"/>
                </a:solidFill>
              </a:rPr>
              <a:t>Sequence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Diagram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Lakukan</a:t>
            </a:r>
            <a:r>
              <a:rPr lang="en-US" sz="3200" dirty="0"/>
              <a:t> </a:t>
            </a:r>
            <a:r>
              <a:rPr lang="en-US" sz="3200" dirty="0" err="1"/>
              <a:t>estimasi</a:t>
            </a:r>
            <a:r>
              <a:rPr lang="en-US" sz="3200" dirty="0"/>
              <a:t> size </a:t>
            </a:r>
            <a:r>
              <a:rPr lang="en-US" sz="3200" dirty="0" err="1"/>
              <a:t>dari</a:t>
            </a:r>
            <a:r>
              <a:rPr lang="en-US" sz="3200" dirty="0"/>
              <a:t> project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menggunakan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C00000"/>
                </a:solidFill>
              </a:rPr>
              <a:t>Use Case Point</a:t>
            </a:r>
            <a:endParaRPr lang="id-ID" sz="3200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id-ID" sz="3200" dirty="0"/>
              <a:t>Kirim </a:t>
            </a:r>
            <a:r>
              <a:rPr lang="id-ID" sz="3200" dirty="0" err="1"/>
              <a:t>file</a:t>
            </a:r>
            <a:r>
              <a:rPr lang="id-ID" sz="3200" dirty="0"/>
              <a:t> EAP ke </a:t>
            </a:r>
            <a:r>
              <a:rPr lang="id-ID" sz="3200" dirty="0">
                <a:solidFill>
                  <a:srgbClr val="C00000"/>
                </a:solidFill>
              </a:rPr>
              <a:t>romi@brainmatics.com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9094788" cy="647700"/>
          </a:xfrm>
        </p:spPr>
        <p:txBody>
          <a:bodyPr/>
          <a:lstStyle/>
          <a:p>
            <a:r>
              <a:rPr lang="id-ID" sz="3300" dirty="0"/>
              <a:t>Exercise: </a:t>
            </a:r>
            <a:r>
              <a:rPr lang="en-US" sz="3300" dirty="0"/>
              <a:t>System Analysis </a:t>
            </a:r>
            <a:r>
              <a:rPr lang="en-US" sz="3300" dirty="0" err="1"/>
              <a:t>untuk</a:t>
            </a:r>
            <a:r>
              <a:rPr lang="en-US" sz="3300" dirty="0"/>
              <a:t> System Request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68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553450" cy="5181600"/>
          </a:xfrm>
        </p:spPr>
        <p:txBody>
          <a:bodyPr/>
          <a:lstStyle/>
          <a:p>
            <a:r>
              <a:rPr lang="id-ID" sz="2400" dirty="0"/>
              <a:t>Lakukan </a:t>
            </a:r>
            <a:r>
              <a:rPr lang="en-US" sz="2400" dirty="0"/>
              <a:t>s</a:t>
            </a:r>
            <a:r>
              <a:rPr lang="id-ID" sz="2400" dirty="0"/>
              <a:t>istem </a:t>
            </a:r>
            <a:r>
              <a:rPr lang="en-US" sz="2400" dirty="0"/>
              <a:t>a</a:t>
            </a:r>
            <a:r>
              <a:rPr lang="id-ID" sz="2400" dirty="0"/>
              <a:t>nalysis</a:t>
            </a:r>
            <a:r>
              <a:rPr lang="en-US" sz="2400" dirty="0"/>
              <a:t> and design</a:t>
            </a:r>
            <a:r>
              <a:rPr lang="id-ID" sz="2400" dirty="0"/>
              <a:t> yang menghasilkan diagram:</a:t>
            </a:r>
          </a:p>
          <a:p>
            <a:pPr marL="1089025" lvl="2" indent="-514350">
              <a:buFont typeface="+mj-lt"/>
              <a:buAutoNum type="arabicPeriod"/>
            </a:pPr>
            <a:r>
              <a:rPr lang="id-ID" sz="2000" dirty="0"/>
              <a:t>Use Case Diagram</a:t>
            </a:r>
          </a:p>
          <a:p>
            <a:pPr marL="1089025" lvl="2" indent="-514350">
              <a:buFont typeface="+mj-lt"/>
              <a:buAutoNum type="arabicPeriod"/>
            </a:pPr>
            <a:r>
              <a:rPr lang="en-US" sz="2000" dirty="0"/>
              <a:t>Activity Diagram</a:t>
            </a:r>
          </a:p>
          <a:p>
            <a:pPr marL="1089025" lvl="2" indent="-514350">
              <a:buFont typeface="+mj-lt"/>
              <a:buAutoNum type="arabicPeriod"/>
            </a:pPr>
            <a:r>
              <a:rPr lang="en-US" sz="2000" b="1" dirty="0">
                <a:solidFill>
                  <a:srgbClr val="C00000"/>
                </a:solidFill>
              </a:rPr>
              <a:t>Sequence Diagram</a:t>
            </a:r>
          </a:p>
          <a:p>
            <a:pPr marL="1089025" lvl="2" indent="-514350">
              <a:buFont typeface="+mj-lt"/>
              <a:buAutoNum type="arabicPeriod"/>
            </a:pPr>
            <a:r>
              <a:rPr lang="en-US" sz="2000" b="1" dirty="0" err="1">
                <a:solidFill>
                  <a:srgbClr val="C00000"/>
                </a:solidFill>
              </a:rPr>
              <a:t>Penghitungan</a:t>
            </a:r>
            <a:r>
              <a:rPr lang="en-US" sz="2000" b="1" dirty="0">
                <a:solidFill>
                  <a:srgbClr val="C00000"/>
                </a:solidFill>
              </a:rPr>
              <a:t> Size </a:t>
            </a:r>
            <a:r>
              <a:rPr lang="en-US" sz="2000" b="1" dirty="0" err="1">
                <a:solidFill>
                  <a:srgbClr val="C00000"/>
                </a:solidFill>
              </a:rPr>
              <a:t>dengan</a:t>
            </a:r>
            <a:r>
              <a:rPr lang="en-US" sz="2000" b="1" dirty="0">
                <a:solidFill>
                  <a:srgbClr val="C00000"/>
                </a:solidFill>
              </a:rPr>
              <a:t> Use Case Point</a:t>
            </a:r>
            <a:endParaRPr lang="en-US" b="1" dirty="0">
              <a:solidFill>
                <a:srgbClr val="C00000"/>
              </a:solidFill>
            </a:endParaRPr>
          </a:p>
          <a:p>
            <a:pPr marL="1089025" lvl="2" indent="-514350">
              <a:buFont typeface="+mj-lt"/>
              <a:buAutoNum type="arabicPeriod"/>
            </a:pPr>
            <a:endParaRPr lang="en-US" sz="2400" dirty="0"/>
          </a:p>
          <a:p>
            <a:r>
              <a:rPr lang="en-US" sz="2400" dirty="0" err="1"/>
              <a:t>Pilih</a:t>
            </a:r>
            <a:r>
              <a:rPr lang="en-US" sz="2400" dirty="0"/>
              <a:t> </a:t>
            </a:r>
            <a:r>
              <a:rPr lang="en-US" sz="2400" dirty="0" err="1"/>
              <a:t>salah</a:t>
            </a:r>
            <a:r>
              <a:rPr lang="en-US" sz="2400" dirty="0"/>
              <a:t> </a:t>
            </a:r>
            <a:r>
              <a:rPr lang="en-US" sz="2400" dirty="0" err="1"/>
              <a:t>satu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di </a:t>
            </a:r>
            <a:r>
              <a:rPr lang="en-US" sz="2400" dirty="0" err="1"/>
              <a:t>bawah</a:t>
            </a:r>
            <a:r>
              <a:rPr lang="en-US" sz="2400" dirty="0"/>
              <a:t>:</a:t>
            </a:r>
            <a:endParaRPr lang="id-ID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866187" cy="609600"/>
          </a:xfrm>
        </p:spPr>
        <p:txBody>
          <a:bodyPr>
            <a:normAutofit fontScale="90000"/>
          </a:bodyPr>
          <a:lstStyle/>
          <a:p>
            <a:r>
              <a:rPr lang="id-ID" dirty="0"/>
              <a:t>Exercise: S</a:t>
            </a:r>
            <a:r>
              <a:rPr lang="en-US" dirty="0"/>
              <a:t>y</a:t>
            </a:r>
            <a:r>
              <a:rPr lang="id-ID" dirty="0"/>
              <a:t>stems Analysis</a:t>
            </a:r>
            <a:r>
              <a:rPr lang="en-US" dirty="0"/>
              <a:t> and Design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gray">
          <a:xfrm>
            <a:off x="685800" y="3962400"/>
            <a:ext cx="4191000" cy="2505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7663" indent="-347663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rgbClr val="7F7F7F"/>
              </a:buClr>
              <a:buFont typeface="Wingdings" pitchFamily="2" charset="2"/>
              <a:buChar char="§"/>
              <a:defRPr sz="30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35000" indent="-1730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rgbClr val="A6A6A6"/>
              </a:buClr>
              <a:buFont typeface="Arial" charset="0"/>
              <a:buChar char="•"/>
              <a:defRPr sz="26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22338" indent="-1730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rgbClr val="A6A6A6"/>
              </a:buClr>
              <a:buFont typeface="Wingdings" pitchFamily="2" charset="2"/>
              <a:buChar char="ü"/>
              <a:defRPr sz="2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09675" indent="-1730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rgbClr val="A6A6A6"/>
              </a:buClr>
              <a:buFont typeface="Arial" charset="0"/>
              <a:buChar char="-"/>
              <a:defRPr sz="20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97013" indent="-1730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rgbClr val="A6A6A6"/>
              </a:buClr>
              <a:buFont typeface="Times" pitchFamily="18" charset="0"/>
              <a:buChar char="•"/>
              <a:defRPr sz="18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954213" indent="-173038" algn="l" rtl="0" fontAlgn="base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chemeClr val="tx1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1413" indent="-173038" algn="l" rtl="0" fontAlgn="base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chemeClr val="tx1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68613" indent="-173038" algn="l" rtl="0" fontAlgn="base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chemeClr val="tx1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25813" indent="-173038" algn="l" rtl="0" fontAlgn="base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chemeClr val="tx1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kumimoji="0" lang="en-US" sz="1800" kern="0" dirty="0" err="1">
                <a:effectLst/>
              </a:rPr>
              <a:t>Aplikasi</a:t>
            </a:r>
            <a:r>
              <a:rPr kumimoji="0" lang="en-US" sz="1800" kern="0" dirty="0">
                <a:effectLst/>
              </a:rPr>
              <a:t> Rental Mobil</a:t>
            </a:r>
          </a:p>
          <a:p>
            <a:pPr marL="457200" indent="-457200">
              <a:buFont typeface="+mj-lt"/>
              <a:buAutoNum type="arabicPeriod"/>
            </a:pPr>
            <a:r>
              <a:rPr kumimoji="0" lang="sv-SE" sz="1800" kern="0" dirty="0">
                <a:effectLst/>
              </a:rPr>
              <a:t>Aplikasi Pengelolaan Klinik </a:t>
            </a:r>
          </a:p>
          <a:p>
            <a:pPr marL="457200" indent="-457200">
              <a:buFont typeface="+mj-lt"/>
              <a:buAutoNum type="arabicPeriod"/>
            </a:pPr>
            <a:r>
              <a:rPr kumimoji="0" lang="en-US" sz="1800" kern="0" dirty="0" err="1">
                <a:effectLst/>
              </a:rPr>
              <a:t>Aplikasi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Pengelolaan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Apotik</a:t>
            </a:r>
            <a:endParaRPr kumimoji="0" lang="en-US" sz="1800" kern="0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r>
              <a:rPr kumimoji="0" lang="en-US" sz="1800" kern="0" dirty="0" err="1">
                <a:effectLst/>
              </a:rPr>
              <a:t>Aplikasi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Pengelolaan</a:t>
            </a:r>
            <a:r>
              <a:rPr kumimoji="0" lang="en-US" sz="1800" kern="0" dirty="0">
                <a:effectLst/>
              </a:rPr>
              <a:t> Service Mobil</a:t>
            </a:r>
          </a:p>
          <a:p>
            <a:pPr marL="457200" indent="-457200">
              <a:buFont typeface="+mj-lt"/>
              <a:buAutoNum type="arabicPeriod"/>
            </a:pPr>
            <a:r>
              <a:rPr kumimoji="0" lang="en-US" sz="1800" kern="0" dirty="0" err="1">
                <a:solidFill>
                  <a:schemeClr val="bg1">
                    <a:lumMod val="85000"/>
                  </a:schemeClr>
                </a:solidFill>
                <a:effectLst/>
              </a:rPr>
              <a:t>Aplikasi</a:t>
            </a:r>
            <a:r>
              <a:rPr kumimoji="0" lang="en-US" sz="1800" kern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kumimoji="0" lang="en-US" sz="1800" kern="0" dirty="0" err="1">
                <a:solidFill>
                  <a:schemeClr val="bg1">
                    <a:lumMod val="85000"/>
                  </a:schemeClr>
                </a:solidFill>
                <a:effectLst/>
              </a:rPr>
              <a:t>Penjualan</a:t>
            </a:r>
            <a:r>
              <a:rPr kumimoji="0" lang="en-US" sz="1800" kern="0" dirty="0">
                <a:solidFill>
                  <a:schemeClr val="bg1">
                    <a:lumMod val="85000"/>
                  </a:schemeClr>
                </a:solidFill>
                <a:effectLst/>
              </a:rPr>
              <a:t> Motor</a:t>
            </a:r>
          </a:p>
          <a:p>
            <a:pPr marL="457200" indent="-457200">
              <a:buFont typeface="+mj-lt"/>
              <a:buAutoNum type="arabicPeriod"/>
            </a:pPr>
            <a:r>
              <a:rPr kumimoji="0" lang="en-US" sz="1800" kern="0" dirty="0" err="1">
                <a:solidFill>
                  <a:schemeClr val="bg1">
                    <a:lumMod val="85000"/>
                  </a:schemeClr>
                </a:solidFill>
                <a:effectLst/>
              </a:rPr>
              <a:t>Aplikasi</a:t>
            </a:r>
            <a:r>
              <a:rPr kumimoji="0" lang="en-US" sz="1800" kern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kumimoji="0" lang="en-US" sz="1800" kern="0" dirty="0" err="1">
                <a:solidFill>
                  <a:schemeClr val="bg1">
                    <a:lumMod val="85000"/>
                  </a:schemeClr>
                </a:solidFill>
                <a:effectLst/>
              </a:rPr>
              <a:t>Pengelolaan</a:t>
            </a:r>
            <a:r>
              <a:rPr kumimoji="0" lang="en-US" sz="1800" kern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kumimoji="0" lang="en-US" sz="1800" kern="0" dirty="0" err="1">
                <a:solidFill>
                  <a:schemeClr val="bg1">
                    <a:lumMod val="85000"/>
                  </a:schemeClr>
                </a:solidFill>
                <a:effectLst/>
              </a:rPr>
              <a:t>Perpustakaan</a:t>
            </a:r>
            <a:endParaRPr kumimoji="0" lang="en-US" sz="1800" kern="0" dirty="0">
              <a:solidFill>
                <a:schemeClr val="bg1">
                  <a:lumMod val="85000"/>
                </a:schemeClr>
              </a:solidFill>
              <a:effectLst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800600" y="3962400"/>
            <a:ext cx="4343400" cy="2981325"/>
          </a:xfrm>
          <a:prstGeom prst="rect">
            <a:avLst/>
          </a:prstGeom>
        </p:spPr>
        <p:txBody>
          <a:bodyPr/>
          <a:lstStyle>
            <a:lvl1pPr marL="347663" indent="-347663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rgbClr val="7F7F7F"/>
              </a:buClr>
              <a:buFont typeface="Wingdings" pitchFamily="2" charset="2"/>
              <a:buChar char="§"/>
              <a:defRPr sz="30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35000" indent="-1730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rgbClr val="A6A6A6"/>
              </a:buClr>
              <a:buFont typeface="Arial" charset="0"/>
              <a:buChar char="•"/>
              <a:defRPr sz="26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22338" indent="-1730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rgbClr val="A6A6A6"/>
              </a:buClr>
              <a:buFont typeface="Wingdings" pitchFamily="2" charset="2"/>
              <a:buChar char="ü"/>
              <a:defRPr sz="2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09675" indent="-1730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rgbClr val="A6A6A6"/>
              </a:buClr>
              <a:buFont typeface="Arial" charset="0"/>
              <a:buChar char="-"/>
              <a:defRPr sz="20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97013" indent="-1730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rgbClr val="A6A6A6"/>
              </a:buClr>
              <a:buFont typeface="Times" pitchFamily="18" charset="0"/>
              <a:buChar char="•"/>
              <a:defRPr sz="18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954213" indent="-173038" algn="l" rtl="0" fontAlgn="base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chemeClr val="tx1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1413" indent="-173038" algn="l" rtl="0" fontAlgn="base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chemeClr val="tx1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68613" indent="-173038" algn="l" rtl="0" fontAlgn="base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chemeClr val="tx1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25813" indent="-173038" algn="l" rtl="0" fontAlgn="base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chemeClr val="tx1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7"/>
            </a:pPr>
            <a:r>
              <a:rPr kumimoji="0" lang="en-US" sz="1800" kern="0" dirty="0" err="1">
                <a:effectLst/>
              </a:rPr>
              <a:t>Aplikasi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Penjualan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Buku</a:t>
            </a:r>
            <a:r>
              <a:rPr kumimoji="0" lang="en-US" sz="1800" kern="0" dirty="0">
                <a:effectLst/>
              </a:rPr>
              <a:t> Online</a:t>
            </a:r>
          </a:p>
          <a:p>
            <a:pPr marL="457200" indent="-457200">
              <a:buFont typeface="+mj-lt"/>
              <a:buAutoNum type="arabicPeriod" startAt="7"/>
            </a:pPr>
            <a:r>
              <a:rPr kumimoji="0" lang="en-US" sz="1800" kern="0" dirty="0" err="1">
                <a:effectLst/>
              </a:rPr>
              <a:t>Aplikasi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Penjualan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Tiket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Kereta</a:t>
            </a:r>
            <a:r>
              <a:rPr kumimoji="0" lang="en-US" sz="1800" kern="0" dirty="0">
                <a:effectLst/>
              </a:rPr>
              <a:t> Online</a:t>
            </a:r>
          </a:p>
          <a:p>
            <a:pPr marL="457200" indent="-457200">
              <a:buFont typeface="+mj-lt"/>
              <a:buAutoNum type="arabicPeriod" startAt="7"/>
            </a:pPr>
            <a:r>
              <a:rPr kumimoji="0" lang="en-US" sz="1800" kern="0" dirty="0" err="1">
                <a:effectLst/>
              </a:rPr>
              <a:t>Aplikasi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Manajemen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Universitas</a:t>
            </a:r>
            <a:r>
              <a:rPr kumimoji="0" lang="en-US" sz="1800" kern="0" dirty="0">
                <a:effectLst/>
              </a:rPr>
              <a:t> Online</a:t>
            </a:r>
          </a:p>
          <a:p>
            <a:pPr marL="457200" indent="-457200">
              <a:buFont typeface="+mj-lt"/>
              <a:buAutoNum type="arabicPeriod" startAt="7"/>
            </a:pPr>
            <a:r>
              <a:rPr kumimoji="0" lang="sv-SE" sz="1800" kern="0" dirty="0">
                <a:solidFill>
                  <a:schemeClr val="bg1">
                    <a:lumMod val="85000"/>
                  </a:schemeClr>
                </a:solidFill>
                <a:effectLst/>
              </a:rPr>
              <a:t>Aplikasi Penjualan Laptop Online</a:t>
            </a:r>
          </a:p>
          <a:p>
            <a:pPr marL="457200" indent="-457200">
              <a:buFont typeface="+mj-lt"/>
              <a:buAutoNum type="arabicPeriod" startAt="7"/>
            </a:pPr>
            <a:r>
              <a:rPr kumimoji="0" lang="en-US" sz="1800" kern="0" dirty="0" err="1">
                <a:effectLst/>
              </a:rPr>
              <a:t>Aplikasi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Perpustakaan</a:t>
            </a:r>
            <a:r>
              <a:rPr kumimoji="0" lang="en-US" sz="1800" kern="0" dirty="0">
                <a:effectLst/>
              </a:rPr>
              <a:t> Digital</a:t>
            </a:r>
          </a:p>
          <a:p>
            <a:pPr marL="457200" indent="-457200">
              <a:buFont typeface="+mj-lt"/>
              <a:buAutoNum type="arabicPeriod" startAt="7"/>
            </a:pPr>
            <a:r>
              <a:rPr kumimoji="0" lang="en-US" sz="1800" kern="0" dirty="0" err="1">
                <a:solidFill>
                  <a:schemeClr val="bg1">
                    <a:lumMod val="85000"/>
                  </a:schemeClr>
                </a:solidFill>
                <a:effectLst/>
              </a:rPr>
              <a:t>Aplikasi</a:t>
            </a:r>
            <a:r>
              <a:rPr kumimoji="0" lang="en-US" sz="1800" kern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kumimoji="0" lang="en-US" sz="1800" kern="0" dirty="0" err="1">
                <a:solidFill>
                  <a:schemeClr val="bg1">
                    <a:lumMod val="85000"/>
                  </a:schemeClr>
                </a:solidFill>
                <a:effectLst/>
              </a:rPr>
              <a:t>Pengelolaan</a:t>
            </a:r>
            <a:r>
              <a:rPr kumimoji="0" lang="en-US" sz="1800" kern="0" dirty="0">
                <a:solidFill>
                  <a:schemeClr val="bg1">
                    <a:lumMod val="85000"/>
                  </a:schemeClr>
                </a:solidFill>
                <a:effectLst/>
              </a:rPr>
              <a:t> Project Software</a:t>
            </a:r>
          </a:p>
          <a:p>
            <a:pPr marL="457200" indent="-457200">
              <a:buFont typeface="+mj-lt"/>
              <a:buAutoNum type="arabicPeriod" startAt="7"/>
            </a:pPr>
            <a:endParaRPr kumimoji="0" lang="en-US" sz="1800" kern="0" dirty="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05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000" dirty="0"/>
              <a:t>Rangkuman Studi Kasus Sistem ATM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17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686800" cy="54102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Planning</a:t>
            </a:r>
          </a:p>
          <a:p>
            <a:pPr marL="457200" lvl="1" indent="0">
              <a:buNone/>
            </a:pPr>
            <a:r>
              <a:rPr lang="en-US" dirty="0"/>
              <a:t>1.1 System Request</a:t>
            </a:r>
          </a:p>
          <a:p>
            <a:pPr marL="457200" lvl="1" indent="0">
              <a:buNone/>
            </a:pPr>
            <a:r>
              <a:rPr lang="en-US" dirty="0"/>
              <a:t>1.2 Feasibility Analysis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err="1">
                <a:solidFill>
                  <a:srgbClr val="C00000"/>
                </a:solidFill>
              </a:rPr>
              <a:t>Analysis</a:t>
            </a:r>
            <a:endParaRPr lang="en-US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US" dirty="0"/>
              <a:t>2.1 </a:t>
            </a:r>
            <a:r>
              <a:rPr lang="id-ID" dirty="0" err="1"/>
              <a:t>Use</a:t>
            </a:r>
            <a:r>
              <a:rPr lang="id-ID" dirty="0"/>
              <a:t> </a:t>
            </a:r>
            <a:r>
              <a:rPr lang="id-ID" dirty="0" err="1"/>
              <a:t>Case</a:t>
            </a:r>
            <a:r>
              <a:rPr lang="id-ID" dirty="0"/>
              <a:t> Diagram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2.2 </a:t>
            </a:r>
            <a:r>
              <a:rPr lang="id-ID" dirty="0" err="1"/>
              <a:t>Activity</a:t>
            </a:r>
            <a:r>
              <a:rPr lang="id-ID" dirty="0"/>
              <a:t> Diagram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2.3 </a:t>
            </a:r>
            <a:r>
              <a:rPr lang="id-ID" dirty="0" err="1"/>
              <a:t>Sequence</a:t>
            </a:r>
            <a:r>
              <a:rPr lang="id-ID" dirty="0"/>
              <a:t> Diagram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err="1">
                <a:solidFill>
                  <a:srgbClr val="C00000"/>
                </a:solidFill>
              </a:rPr>
              <a:t>Design</a:t>
            </a:r>
            <a:endParaRPr lang="en-US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US" dirty="0"/>
              <a:t>3.1 Class Diagram</a:t>
            </a:r>
          </a:p>
          <a:p>
            <a:pPr marL="457200" lvl="1" indent="0">
              <a:buNone/>
            </a:pPr>
            <a:r>
              <a:rPr lang="en-US" dirty="0"/>
              <a:t>3.2 </a:t>
            </a:r>
            <a:r>
              <a:rPr lang="id-ID" dirty="0" err="1"/>
              <a:t>Deployment</a:t>
            </a:r>
            <a:r>
              <a:rPr lang="id-ID" dirty="0"/>
              <a:t> Diagram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3.3 </a:t>
            </a:r>
            <a:r>
              <a:rPr lang="id-ID" dirty="0" err="1"/>
              <a:t>User</a:t>
            </a:r>
            <a:r>
              <a:rPr lang="id-ID" dirty="0"/>
              <a:t> </a:t>
            </a:r>
            <a:r>
              <a:rPr lang="id-ID" dirty="0" err="1"/>
              <a:t>Interface</a:t>
            </a:r>
            <a:r>
              <a:rPr lang="id-ID" dirty="0"/>
              <a:t> </a:t>
            </a:r>
            <a:r>
              <a:rPr lang="id-ID" dirty="0" err="1"/>
              <a:t>Design</a:t>
            </a:r>
            <a:endParaRPr lang="en-US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r>
              <a:rPr lang="en-US" dirty="0"/>
              <a:t>3.4 Data</a:t>
            </a:r>
            <a:r>
              <a:rPr lang="id-ID" dirty="0"/>
              <a:t> Model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Implementation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sz="2400" dirty="0"/>
              <a:t>4.1 Program Code</a:t>
            </a:r>
            <a:br>
              <a:rPr lang="en-US" sz="2400" dirty="0"/>
            </a:br>
            <a:r>
              <a:rPr lang="en-US" sz="2400" dirty="0"/>
              <a:t>4.2 Testing Plan</a:t>
            </a:r>
            <a:br>
              <a:rPr lang="en-US" sz="2400" dirty="0"/>
            </a:br>
            <a:r>
              <a:rPr lang="en-US" sz="2400" dirty="0"/>
              <a:t>4.3 Documentation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SDLC and </a:t>
            </a:r>
            <a:r>
              <a:rPr lang="id-ID" dirty="0" err="1"/>
              <a:t>Deliverables</a:t>
            </a:r>
            <a:endParaRPr lang="id-ID" dirty="0"/>
          </a:p>
        </p:txBody>
      </p:sp>
      <p:sp>
        <p:nvSpPr>
          <p:cNvPr id="5" name="Right Brace 4"/>
          <p:cNvSpPr/>
          <p:nvPr/>
        </p:nvSpPr>
        <p:spPr>
          <a:xfrm>
            <a:off x="4267200" y="1352549"/>
            <a:ext cx="685800" cy="85725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/>
          <p:cNvSpPr txBox="1"/>
          <p:nvPr/>
        </p:nvSpPr>
        <p:spPr>
          <a:xfrm>
            <a:off x="5100588" y="1295400"/>
            <a:ext cx="1451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70C0"/>
                </a:solidFill>
                <a:effectLst/>
                <a:latin typeface="+mn-lt"/>
              </a:rPr>
              <a:t>System</a:t>
            </a:r>
          </a:p>
          <a:p>
            <a:pPr algn="l"/>
            <a:r>
              <a:rPr lang="en-US" sz="2800" dirty="0">
                <a:solidFill>
                  <a:srgbClr val="0070C0"/>
                </a:solidFill>
                <a:effectLst/>
                <a:latin typeface="+mn-lt"/>
              </a:rPr>
              <a:t>Proposal</a:t>
            </a:r>
            <a:endParaRPr lang="id-ID" sz="2800" dirty="0">
              <a:solidFill>
                <a:srgbClr val="0070C0"/>
              </a:solidFill>
              <a:effectLst/>
              <a:latin typeface="+mn-lt"/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4267200" y="2448819"/>
            <a:ext cx="685800" cy="265658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7"/>
          <p:cNvSpPr txBox="1"/>
          <p:nvPr/>
        </p:nvSpPr>
        <p:spPr>
          <a:xfrm>
            <a:off x="5055992" y="3313093"/>
            <a:ext cx="20394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70C0"/>
                </a:solidFill>
                <a:effectLst/>
                <a:latin typeface="+mn-lt"/>
              </a:rPr>
              <a:t>System</a:t>
            </a:r>
          </a:p>
          <a:p>
            <a:pPr algn="l"/>
            <a:r>
              <a:rPr lang="en-US" sz="2800" dirty="0">
                <a:solidFill>
                  <a:srgbClr val="0070C0"/>
                </a:solidFill>
                <a:effectLst/>
                <a:latin typeface="+mn-lt"/>
              </a:rPr>
              <a:t>Specification</a:t>
            </a:r>
            <a:endParaRPr lang="id-ID" sz="2800" dirty="0">
              <a:solidFill>
                <a:srgbClr val="0070C0"/>
              </a:solidFill>
              <a:effectLst/>
              <a:latin typeface="+mn-lt"/>
            </a:endParaRPr>
          </a:p>
        </p:txBody>
      </p:sp>
      <p:sp>
        <p:nvSpPr>
          <p:cNvPr id="9" name="Right Brace 8"/>
          <p:cNvSpPr/>
          <p:nvPr/>
        </p:nvSpPr>
        <p:spPr>
          <a:xfrm>
            <a:off x="4267200" y="5272028"/>
            <a:ext cx="685800" cy="85725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5100588" y="5214879"/>
            <a:ext cx="14903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70C0"/>
                </a:solidFill>
                <a:effectLst/>
                <a:latin typeface="+mn-lt"/>
              </a:rPr>
              <a:t>New</a:t>
            </a:r>
          </a:p>
          <a:p>
            <a:pPr algn="l"/>
            <a:r>
              <a:rPr lang="en-US" sz="2800" dirty="0">
                <a:solidFill>
                  <a:srgbClr val="0070C0"/>
                </a:solidFill>
                <a:effectLst/>
                <a:latin typeface="+mn-lt"/>
              </a:rPr>
              <a:t>Software</a:t>
            </a:r>
            <a:endParaRPr lang="id-ID" sz="2800" dirty="0">
              <a:solidFill>
                <a:srgbClr val="0070C0"/>
              </a:solidFill>
              <a:effectLst/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8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04800" y="1066800"/>
          <a:ext cx="866775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Planning</a:t>
            </a:r>
            <a:r>
              <a:rPr lang="id-ID" dirty="0"/>
              <a:t> (System Proposal)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97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6200" y="1"/>
          <a:ext cx="8991600" cy="6820518"/>
        </p:xfrm>
        <a:graphic>
          <a:graphicData uri="http://schemas.openxmlformats.org/drawingml/2006/table">
            <a:tbl>
              <a:tblPr/>
              <a:tblGrid>
                <a:gridCol w="1640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1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8919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System Request</a:t>
                      </a:r>
                      <a:r>
                        <a:rPr lang="en-US" sz="1800" b="1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: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CD Selection Project</a:t>
                      </a:r>
                    </a:p>
                  </a:txBody>
                  <a:tcPr marL="4279" marR="4279" marT="4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919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Project Sponsor:</a:t>
                      </a:r>
                    </a:p>
                  </a:txBody>
                  <a:tcPr marL="4279" marR="4279" marT="4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Margaret Mooney, Vice President of Marketing</a:t>
                      </a:r>
                    </a:p>
                  </a:txBody>
                  <a:tcPr marL="4279" marR="4279" marT="4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008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Business Needs:</a:t>
                      </a:r>
                    </a:p>
                  </a:txBody>
                  <a:tcPr marL="4279" marR="4279" marT="4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Project ini dibangun untuk:</a:t>
                      </a:r>
                    </a:p>
                    <a:p>
                      <a:pPr marL="342900" indent="-342900" algn="l" fontAlgn="t">
                        <a:buAutoNum type="arabicPeriod"/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Mendapatkan pelanggan baru lewat Internet</a:t>
                      </a:r>
                    </a:p>
                    <a:p>
                      <a:pPr marL="342900" indent="-342900" algn="l" fontAlgn="t">
                        <a:buAutoNum type="arabicPeriod"/>
                      </a:pPr>
                      <a:endParaRPr lang="id-ID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342900" indent="-342900" algn="l" fontAlgn="t">
                        <a:buAutoNum type="arabicPeriod"/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Memberikan layanan pendukung dengan menggunakan internet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279" marR="4279" marT="4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919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Business Requirements:</a:t>
                      </a:r>
                    </a:p>
                  </a:txBody>
                  <a:tcPr marL="4279" marR="4279" marT="4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0469">
                <a:tc gridSpan="2">
                  <a:txBody>
                    <a:bodyPr/>
                    <a:lstStyle/>
                    <a:p>
                      <a:pPr algn="l" fontAlgn="t"/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CD </a:t>
                      </a:r>
                      <a:r>
                        <a:rPr lang="id-ID" sz="18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Selection</a:t>
                      </a: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id-ID" sz="18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project</a:t>
                      </a: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adalah sistem yang mendukung penjualan CD lewat internet.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id-ID" sz="18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Fitur-fitur</a:t>
                      </a: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yang harus ada di sistem ini adalah sebagai berikut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:</a:t>
                      </a:r>
                    </a:p>
                    <a:p>
                      <a:pPr marL="228600" indent="-228600" algn="l" fontAlgn="t">
                        <a:buFont typeface="+mj-lt"/>
                        <a:buAutoNum type="arabicPeriod"/>
                      </a:pPr>
                      <a:r>
                        <a:rPr lang="id-ID" sz="1800" b="0" i="0" u="none" strike="noStrike" dirty="0" err="1">
                          <a:solidFill>
                            <a:srgbClr val="C00000"/>
                          </a:solidFill>
                          <a:latin typeface="+mn-lt"/>
                        </a:rPr>
                        <a:t>Fitur</a:t>
                      </a:r>
                      <a:r>
                        <a:rPr lang="id-ID" sz="1800" b="0" i="0" u="none" strike="noStrike" dirty="0">
                          <a:solidFill>
                            <a:srgbClr val="C00000"/>
                          </a:solidFill>
                          <a:latin typeface="+mn-lt"/>
                        </a:rPr>
                        <a:t> Pencarian Produk</a:t>
                      </a:r>
                    </a:p>
                    <a:p>
                      <a:pPr marL="228600" indent="-228600" algn="l" fontAlgn="t">
                        <a:buFont typeface="+mj-lt"/>
                        <a:buAutoNum type="arabicPeriod"/>
                      </a:pPr>
                      <a:r>
                        <a:rPr lang="id-ID" sz="1800" b="0" i="0" u="none" strike="noStrike" dirty="0" err="1">
                          <a:solidFill>
                            <a:srgbClr val="C00000"/>
                          </a:solidFill>
                          <a:latin typeface="+mn-lt"/>
                        </a:rPr>
                        <a:t>Fitur</a:t>
                      </a:r>
                      <a:r>
                        <a:rPr lang="id-ID" sz="1800" b="0" i="0" u="none" strike="noStrike" dirty="0">
                          <a:solidFill>
                            <a:srgbClr val="C00000"/>
                          </a:solidFill>
                          <a:latin typeface="+mn-lt"/>
                        </a:rPr>
                        <a:t> Pencarian Toko yang Menyediakan Stok Produk</a:t>
                      </a:r>
                      <a:endParaRPr lang="en-US" sz="1800" b="0" i="0" u="none" strike="noStrike" dirty="0">
                        <a:solidFill>
                          <a:srgbClr val="C00000"/>
                        </a:solidFill>
                        <a:latin typeface="+mn-lt"/>
                      </a:endParaRPr>
                    </a:p>
                    <a:p>
                      <a:pPr marL="228600" indent="-228600" algn="l" fontAlgn="t">
                        <a:buFont typeface="+mj-lt"/>
                        <a:buAutoNum type="arabicPeriod"/>
                      </a:pPr>
                      <a:r>
                        <a:rPr lang="id-ID" sz="1800" b="0" i="0" u="none" strike="noStrike" dirty="0" err="1">
                          <a:solidFill>
                            <a:srgbClr val="C00000"/>
                          </a:solidFill>
                          <a:latin typeface="+mn-lt"/>
                        </a:rPr>
                        <a:t>Fitur</a:t>
                      </a:r>
                      <a:r>
                        <a:rPr lang="id-ID" sz="1800" b="0" i="0" u="none" strike="noStrike" dirty="0">
                          <a:solidFill>
                            <a:srgbClr val="C00000"/>
                          </a:solidFill>
                          <a:latin typeface="+mn-lt"/>
                        </a:rPr>
                        <a:t> Pemesanan Produk Melalui Toko yang Menyediakan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228600" indent="-228600" algn="l" fontAlgn="t">
                        <a:buFont typeface="+mj-lt"/>
                        <a:buAutoNum type="arabicPeriod"/>
                      </a:pPr>
                      <a:r>
                        <a:rPr lang="id-ID" sz="1800" b="0" i="0" u="none" strike="noStrike" dirty="0" err="1">
                          <a:solidFill>
                            <a:srgbClr val="C00000"/>
                          </a:solidFill>
                          <a:latin typeface="+mn-lt"/>
                        </a:rPr>
                        <a:t>Fitur</a:t>
                      </a:r>
                      <a:r>
                        <a:rPr lang="id-ID" sz="1800" b="0" i="0" u="none" strike="noStrike" dirty="0">
                          <a:solidFill>
                            <a:srgbClr val="C00000"/>
                          </a:solidFill>
                          <a:latin typeface="+mn-lt"/>
                        </a:rPr>
                        <a:t> Pembayaran dengan Berbagai Pilihan Pembayaran</a:t>
                      </a:r>
                    </a:p>
                  </a:txBody>
                  <a:tcPr marL="4279" marR="4279" marT="4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919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Business Value:</a:t>
                      </a:r>
                    </a:p>
                  </a:txBody>
                  <a:tcPr marL="4279" marR="4279" marT="4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5573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Intangible Value:</a:t>
                      </a:r>
                    </a:p>
                    <a:p>
                      <a:pPr marL="742950" lvl="1" indent="-285750" algn="l" fontAlgn="t">
                        <a:buFont typeface="Wingdings" panose="05000000000000000000" pitchFamily="2" charset="2"/>
                        <a:buChar char="§"/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Meningkatkan </a:t>
                      </a:r>
                      <a:r>
                        <a:rPr lang="id-ID" sz="1800" b="0" i="0" u="none" strike="noStrike" dirty="0">
                          <a:solidFill>
                            <a:srgbClr val="C00000"/>
                          </a:solidFill>
                          <a:latin typeface="+mn-lt"/>
                        </a:rPr>
                        <a:t>kepuasan pelanggan</a:t>
                      </a:r>
                      <a:endParaRPr lang="en-US" sz="1800" b="0" i="0" u="none" strike="noStrike" dirty="0">
                        <a:solidFill>
                          <a:srgbClr val="C00000"/>
                        </a:solidFill>
                        <a:latin typeface="+mn-lt"/>
                      </a:endParaRPr>
                    </a:p>
                    <a:p>
                      <a:pPr marL="742950" lvl="1" indent="-285750" algn="l" fontAlgn="t">
                        <a:buFont typeface="Wingdings" panose="05000000000000000000" pitchFamily="2" charset="2"/>
                        <a:buChar char="§"/>
                      </a:pPr>
                      <a:r>
                        <a:rPr lang="id-ID" sz="18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Meningkatkan </a:t>
                      </a:r>
                      <a:r>
                        <a:rPr lang="id-ID" sz="1800" b="0" i="0" u="none" strike="noStrike" baseline="0" dirty="0" err="1">
                          <a:solidFill>
                            <a:srgbClr val="0070C0"/>
                          </a:solidFill>
                          <a:latin typeface="+mn-lt"/>
                        </a:rPr>
                        <a:t>brand</a:t>
                      </a:r>
                      <a:r>
                        <a:rPr lang="id-ID" sz="1800" b="0" i="0" u="none" strike="noStrike" baseline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id-ID" sz="1800" b="0" i="0" u="none" strike="noStrike" baseline="0" dirty="0" err="1">
                          <a:solidFill>
                            <a:srgbClr val="0070C0"/>
                          </a:solidFill>
                          <a:latin typeface="+mn-lt"/>
                        </a:rPr>
                        <a:t>recognition</a:t>
                      </a:r>
                      <a:r>
                        <a:rPr lang="id-ID" sz="1800" b="0" i="0" u="none" strike="noStrike" baseline="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id-ID" sz="1800" b="0" i="0" u="none" strike="noStrike" baseline="0" dirty="0">
                          <a:solidFill>
                            <a:srgbClr val="000000"/>
                          </a:solidFill>
                          <a:latin typeface="+mn-lt"/>
                        </a:rPr>
                        <a:t>tentang perusahaan di dunia Internet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algn="l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algn="l" fontAlgn="t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Tangible Value: </a:t>
                      </a:r>
                    </a:p>
                    <a:p>
                      <a:pPr marL="457200" lvl="1" indent="0" algn="l" fontAlgn="t">
                        <a:buFont typeface="Wingdings" panose="05000000000000000000" pitchFamily="2" charset="2"/>
                        <a:buNone/>
                      </a:pPr>
                      <a:r>
                        <a:rPr lang="id-ID" sz="1800" b="0" i="0" u="none" strike="noStrike" dirty="0">
                          <a:solidFill>
                            <a:srgbClr val="0070C0"/>
                          </a:solidFill>
                          <a:latin typeface="+mn-lt"/>
                        </a:rPr>
                        <a:t>1. Meningkatkan penjualan dari pelanggan baru lewat Internet:</a:t>
                      </a:r>
                      <a:endParaRPr lang="en-US" sz="1800" b="0" i="0" u="none" strike="noStrike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pPr marL="1257300" lvl="2" indent="-34290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Rp.40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.000.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000</a:t>
                      </a: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,-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id-ID" sz="1800" b="0" i="0" u="none" strike="noStrike" dirty="0">
                          <a:solidFill>
                            <a:srgbClr val="00B050"/>
                          </a:solidFill>
                          <a:latin typeface="+mn-lt"/>
                        </a:rPr>
                        <a:t>peningkatan penjualan </a:t>
                      </a: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dari pelanggan baru dan</a:t>
                      </a:r>
                      <a:br>
                        <a:rPr lang="id-ID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</a:b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Rp.600.000.000,- dari pelanggan lama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457200" lvl="1" indent="0" algn="l" fontAlgn="t">
                        <a:buFont typeface="Wingdings" panose="05000000000000000000" pitchFamily="2" charset="2"/>
                        <a:buNone/>
                      </a:pPr>
                      <a:r>
                        <a:rPr lang="id-ID" sz="1800" b="0" i="0" u="none" strike="noStrike" dirty="0">
                          <a:solidFill>
                            <a:srgbClr val="C00000"/>
                          </a:solidFill>
                          <a:latin typeface="+mn-lt"/>
                        </a:rPr>
                        <a:t>2. Mengurangi biaya operasional untuk menangani komplain dari pelanggan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1257300" lvl="2" indent="-34290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Rp.100.00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.000,-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id-ID" sz="1800" b="0" i="0" u="none" strike="noStrike" dirty="0">
                          <a:solidFill>
                            <a:srgbClr val="00B050"/>
                          </a:solidFill>
                          <a:latin typeface="+mn-lt"/>
                        </a:rPr>
                        <a:t>pengurangan</a:t>
                      </a:r>
                      <a:r>
                        <a:rPr lang="id-ID" sz="18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tahunan biaya telepon untuk menangani pelanggan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4279" marR="4279" marT="4279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Rectangle: Rounded Corners 4"/>
          <p:cNvSpPr/>
          <p:nvPr/>
        </p:nvSpPr>
        <p:spPr>
          <a:xfrm>
            <a:off x="762000" y="838200"/>
            <a:ext cx="5943600" cy="3048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1085850" y="1139798"/>
            <a:ext cx="742950" cy="427040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/>
          <p:cNvSpPr/>
          <p:nvPr/>
        </p:nvSpPr>
        <p:spPr>
          <a:xfrm>
            <a:off x="1543050" y="1368511"/>
            <a:ext cx="7296150" cy="4602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3581400" y="1805748"/>
            <a:ext cx="2219324" cy="44426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H="1">
            <a:off x="3793140" y="1828800"/>
            <a:ext cx="1348959" cy="2590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1636538" y="1139798"/>
            <a:ext cx="559975" cy="358460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5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628650" y="1352549"/>
            <a:ext cx="8077200" cy="4648200"/>
          </a:xfrm>
          <a:noFill/>
        </p:spPr>
        <p:txBody>
          <a:bodyPr lIns="92075" tIns="46038" rIns="92075" bIns="46038"/>
          <a:lstStyle/>
          <a:p>
            <a:pPr eaLnBrk="1" hangingPunct="1">
              <a:lnSpc>
                <a:spcPct val="90000"/>
              </a:lnSpc>
            </a:pPr>
            <a:r>
              <a:rPr lang="en-US" sz="3200" dirty="0"/>
              <a:t>Provides clues about the "formal" existing </a:t>
            </a:r>
            <a:r>
              <a:rPr lang="en-US" sz="3200" dirty="0">
                <a:solidFill>
                  <a:srgbClr val="C00000"/>
                </a:solidFill>
              </a:rPr>
              <a:t>As-Is system</a:t>
            </a:r>
          </a:p>
          <a:p>
            <a:pPr eaLnBrk="1" hangingPunct="1">
              <a:lnSpc>
                <a:spcPct val="90000"/>
              </a:lnSpc>
            </a:pPr>
            <a:r>
              <a:rPr lang="en-US" sz="3200" dirty="0"/>
              <a:t>Typical documents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Forms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Reports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Policy manuals</a:t>
            </a:r>
          </a:p>
          <a:p>
            <a:pPr eaLnBrk="1" hangingPunct="1">
              <a:lnSpc>
                <a:spcPct val="90000"/>
              </a:lnSpc>
            </a:pPr>
            <a:r>
              <a:rPr lang="en-US" sz="3200" dirty="0"/>
              <a:t>Look for user additions to forms</a:t>
            </a:r>
          </a:p>
          <a:p>
            <a:pPr eaLnBrk="1" hangingPunct="1">
              <a:lnSpc>
                <a:spcPct val="90000"/>
              </a:lnSpc>
            </a:pPr>
            <a:r>
              <a:rPr lang="en-US" sz="3200" dirty="0"/>
              <a:t>Look for </a:t>
            </a:r>
            <a:r>
              <a:rPr lang="en-US" sz="3200" dirty="0">
                <a:solidFill>
                  <a:srgbClr val="C00000"/>
                </a:solidFill>
              </a:rPr>
              <a:t>unused form </a:t>
            </a:r>
            <a:r>
              <a:rPr lang="en-US" sz="3200" dirty="0"/>
              <a:t>elements</a:t>
            </a:r>
          </a:p>
          <a:p>
            <a:pPr eaLnBrk="1" hangingPunct="1">
              <a:lnSpc>
                <a:spcPct val="90000"/>
              </a:lnSpc>
            </a:pPr>
            <a:r>
              <a:rPr lang="en-US" sz="3200" dirty="0"/>
              <a:t>Do document analysis before interviews</a:t>
            </a:r>
          </a:p>
        </p:txBody>
      </p:sp>
      <p:sp>
        <p:nvSpPr>
          <p:cNvPr id="11059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dirty="0"/>
              <a:t>1. Document Analysis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19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6200" y="0"/>
          <a:ext cx="8991600" cy="6842406"/>
        </p:xfrm>
        <a:graphic>
          <a:graphicData uri="http://schemas.openxmlformats.org/drawingml/2006/table">
            <a:tbl>
              <a:tblPr firstRow="1">
                <a:tableStyleId>{5DA37D80-6434-44D0-A028-1B22A696006F}</a:tableStyleId>
              </a:tblPr>
              <a:tblGrid>
                <a:gridCol w="899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5923">
                <a:tc>
                  <a:txBody>
                    <a:bodyPr/>
                    <a:lstStyle/>
                    <a:p>
                      <a:pPr algn="ctr"/>
                      <a:r>
                        <a:rPr lang="id-ID" sz="2800" dirty="0"/>
                        <a:t>Studi Kelayakan Sistem Penjualan CD</a:t>
                      </a:r>
                      <a:endParaRPr lang="en-US" sz="28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677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Margaret Mooney </a:t>
                      </a:r>
                      <a:r>
                        <a:rPr lang="id-ID" sz="2000" dirty="0"/>
                        <a:t>dan</a:t>
                      </a:r>
                      <a:r>
                        <a:rPr lang="en-US" sz="2000" dirty="0"/>
                        <a:t> Alec Adams </a:t>
                      </a:r>
                      <a:r>
                        <a:rPr lang="id-ID" sz="2000" dirty="0"/>
                        <a:t>membuat studi</a:t>
                      </a:r>
                      <a:r>
                        <a:rPr lang="id-ID" sz="2000" baseline="0" dirty="0"/>
                        <a:t> kelayakan untuk pengembangan Sistem </a:t>
                      </a:r>
                      <a:r>
                        <a:rPr lang="id-ID" sz="2000" dirty="0"/>
                        <a:t>Penjualan CD</a:t>
                      </a:r>
                      <a:r>
                        <a:rPr lang="en-US" sz="2000" dirty="0"/>
                        <a:t> </a:t>
                      </a:r>
                      <a:endParaRPr lang="id-ID" sz="2000" dirty="0"/>
                    </a:p>
                  </a:txBody>
                  <a:tcPr marL="14886" marR="14886" marT="7443" marB="744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1359">
                <a:tc>
                  <a:txBody>
                    <a:bodyPr/>
                    <a:lstStyle/>
                    <a:p>
                      <a:pPr algn="l"/>
                      <a:r>
                        <a:rPr lang="id-ID" sz="2400" b="1" dirty="0"/>
                        <a:t>Kelayakan Teknis</a:t>
                      </a:r>
                      <a:endParaRPr lang="en-US" sz="2400" b="1" dirty="0"/>
                    </a:p>
                    <a:p>
                      <a:pPr algn="l"/>
                      <a:endParaRPr lang="id-ID" sz="1100" dirty="0"/>
                    </a:p>
                    <a:p>
                      <a:pPr algn="l"/>
                      <a:r>
                        <a:rPr lang="en-ID" sz="2000" dirty="0" err="1"/>
                        <a:t>Sistem</a:t>
                      </a:r>
                      <a:r>
                        <a:rPr lang="en-ID" sz="2000" dirty="0"/>
                        <a:t> </a:t>
                      </a:r>
                      <a:r>
                        <a:rPr lang="id-ID" sz="2000" dirty="0"/>
                        <a:t>Penjualan</a:t>
                      </a:r>
                      <a:r>
                        <a:rPr lang="id-ID" sz="2000" baseline="0" dirty="0"/>
                        <a:t> CD </a:t>
                      </a:r>
                      <a:r>
                        <a:rPr lang="id-ID" sz="2000" dirty="0"/>
                        <a:t>layak secara</a:t>
                      </a:r>
                      <a:r>
                        <a:rPr lang="id-ID" sz="2000" baseline="0" dirty="0"/>
                        <a:t> teknis, meskipun memiliki beberapa risiko.</a:t>
                      </a:r>
                      <a:r>
                        <a:rPr lang="en-US" sz="2000" dirty="0"/>
                        <a:t> </a:t>
                      </a:r>
                    </a:p>
                    <a:p>
                      <a:pPr algn="l"/>
                      <a:endParaRPr lang="en-US" sz="1050" dirty="0"/>
                    </a:p>
                    <a:p>
                      <a:pPr algn="l"/>
                      <a:r>
                        <a:rPr lang="id-ID" sz="2000" dirty="0"/>
                        <a:t>Risiko Berhubungan dengan </a:t>
                      </a:r>
                      <a:r>
                        <a:rPr lang="id-ID" sz="2000" b="1" dirty="0" err="1">
                          <a:solidFill>
                            <a:srgbClr val="C00000"/>
                          </a:solidFill>
                        </a:rPr>
                        <a:t>Kefamilieran</a:t>
                      </a:r>
                      <a:r>
                        <a:rPr lang="id-ID" sz="2000" b="1" dirty="0">
                          <a:solidFill>
                            <a:srgbClr val="C00000"/>
                          </a:solidFill>
                        </a:rPr>
                        <a:t> dengan Aplikasi</a:t>
                      </a:r>
                      <a:r>
                        <a:rPr lang="id-ID" sz="2000" baseline="0" dirty="0"/>
                        <a:t>: </a:t>
                      </a:r>
                      <a:r>
                        <a:rPr lang="id-ID" sz="2000" baseline="0" dirty="0" err="1"/>
                        <a:t>Resiko</a:t>
                      </a:r>
                      <a:r>
                        <a:rPr lang="id-ID" sz="2000" baseline="0" dirty="0"/>
                        <a:t> </a:t>
                      </a:r>
                      <a:r>
                        <a:rPr lang="id-ID" sz="2000" baseline="0" dirty="0">
                          <a:solidFill>
                            <a:srgbClr val="0070C0"/>
                          </a:solidFill>
                        </a:rPr>
                        <a:t>Tinggi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id-ID" sz="1800" dirty="0"/>
                        <a:t>Divisi </a:t>
                      </a:r>
                      <a:r>
                        <a:rPr lang="id-ID" sz="1800" dirty="0" err="1"/>
                        <a:t>Marketing</a:t>
                      </a:r>
                      <a:r>
                        <a:rPr lang="id-ID" sz="1800" dirty="0"/>
                        <a:t> </a:t>
                      </a:r>
                      <a:r>
                        <a:rPr lang="id-ID" sz="1800" dirty="0">
                          <a:solidFill>
                            <a:srgbClr val="00B050"/>
                          </a:solidFill>
                        </a:rPr>
                        <a:t>tidak</a:t>
                      </a:r>
                      <a:r>
                        <a:rPr lang="id-ID" sz="1800" baseline="0" dirty="0">
                          <a:solidFill>
                            <a:srgbClr val="00B050"/>
                          </a:solidFill>
                        </a:rPr>
                        <a:t> memiliki pengalaman </a:t>
                      </a:r>
                      <a:r>
                        <a:rPr lang="id-ID" sz="1800" baseline="0" dirty="0"/>
                        <a:t>menggunakan sistem penjualan </a:t>
                      </a:r>
                      <a:r>
                        <a:rPr lang="id-ID" sz="1800" baseline="0" dirty="0" err="1"/>
                        <a:t>online</a:t>
                      </a:r>
                      <a:endParaRPr lang="en-US" sz="1800" dirty="0"/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id-ID" sz="1800" dirty="0"/>
                        <a:t>Divisi IT memiliki pemahaman yang baik tentang sistem penjualan CD</a:t>
                      </a:r>
                      <a:r>
                        <a:rPr lang="id-ID" sz="1800" baseline="0" dirty="0"/>
                        <a:t>, akan tetapi </a:t>
                      </a:r>
                      <a:r>
                        <a:rPr lang="id-ID" sz="1800" baseline="0" dirty="0">
                          <a:solidFill>
                            <a:srgbClr val="00B050"/>
                          </a:solidFill>
                        </a:rPr>
                        <a:t>tidak berpengalaman </a:t>
                      </a:r>
                      <a:r>
                        <a:rPr lang="id-ID" sz="1800" baseline="0" dirty="0"/>
                        <a:t>mengembangkan sistem penjualan CD berbasis web (</a:t>
                      </a:r>
                      <a:r>
                        <a:rPr lang="id-ID" sz="1800" baseline="0" dirty="0" err="1"/>
                        <a:t>online</a:t>
                      </a:r>
                      <a:r>
                        <a:rPr lang="id-ID" sz="1800" baseline="0" dirty="0"/>
                        <a:t>)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endParaRPr lang="en-US" sz="1050" dirty="0">
                        <a:solidFill>
                          <a:srgbClr val="0070C0"/>
                        </a:solidFill>
                      </a:endParaRPr>
                    </a:p>
                    <a:p>
                      <a:pPr algn="l"/>
                      <a:r>
                        <a:rPr lang="en-US" sz="2000" dirty="0" err="1"/>
                        <a:t>Risiko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Berhubungan</a:t>
                      </a:r>
                      <a:r>
                        <a:rPr lang="en-US" sz="2000" dirty="0"/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</a:rPr>
                        <a:t>dengan</a:t>
                      </a:r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C00000"/>
                          </a:solidFill>
                        </a:rPr>
                        <a:t>Kefamili</a:t>
                      </a:r>
                      <a:r>
                        <a:rPr lang="id-ID" sz="2000" b="1" dirty="0">
                          <a:solidFill>
                            <a:srgbClr val="C00000"/>
                          </a:solidFill>
                        </a:rPr>
                        <a:t>e</a:t>
                      </a:r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ran </a:t>
                      </a:r>
                      <a:r>
                        <a:rPr lang="en-US" sz="2000" b="1" dirty="0" err="1">
                          <a:solidFill>
                            <a:srgbClr val="C00000"/>
                          </a:solidFill>
                        </a:rPr>
                        <a:t>dengan</a:t>
                      </a:r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id-ID" sz="2000" b="1" dirty="0">
                          <a:solidFill>
                            <a:srgbClr val="C00000"/>
                          </a:solidFill>
                        </a:rPr>
                        <a:t>Teknologi</a:t>
                      </a:r>
                      <a:r>
                        <a:rPr lang="en-US" sz="2000" dirty="0"/>
                        <a:t>: </a:t>
                      </a:r>
                      <a:r>
                        <a:rPr lang="en-US" sz="2000" dirty="0" err="1"/>
                        <a:t>Resiko</a:t>
                      </a:r>
                      <a:r>
                        <a:rPr lang="en-US" sz="2000" dirty="0"/>
                        <a:t> </a:t>
                      </a:r>
                      <a:r>
                        <a:rPr lang="id-ID" sz="2000" dirty="0">
                          <a:solidFill>
                            <a:srgbClr val="0070C0"/>
                          </a:solidFill>
                        </a:rPr>
                        <a:t>Sedang</a:t>
                      </a:r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 </a:t>
                      </a:r>
                    </a:p>
                    <a:p>
                      <a:pPr marL="800100" lvl="1" indent="-342900" algn="l">
                        <a:buFont typeface="Arial" pitchFamily="34" charset="0"/>
                        <a:buChar char="•"/>
                      </a:pPr>
                      <a:r>
                        <a:rPr lang="id-ID" sz="1800" dirty="0"/>
                        <a:t>Divisi IT </a:t>
                      </a:r>
                      <a:r>
                        <a:rPr lang="id-ID" sz="1800" dirty="0">
                          <a:solidFill>
                            <a:srgbClr val="00B050"/>
                          </a:solidFill>
                        </a:rPr>
                        <a:t>tidak menguasai </a:t>
                      </a:r>
                      <a:r>
                        <a:rPr lang="id-ID" sz="1800" baseline="0" dirty="0"/>
                        <a:t>masalah infrastruktur dan ISP, tetapi </a:t>
                      </a:r>
                      <a:r>
                        <a:rPr lang="id-ID" sz="1800" dirty="0"/>
                        <a:t>akan menyewa konsultan</a:t>
                      </a:r>
                      <a:r>
                        <a:rPr lang="id-ID" sz="1800" baseline="0" dirty="0"/>
                        <a:t>  </a:t>
                      </a:r>
                      <a:endParaRPr lang="en-US" sz="1800" dirty="0"/>
                    </a:p>
                    <a:p>
                      <a:pPr marL="800100" lvl="1" indent="-342900" algn="l">
                        <a:buFont typeface="Arial" pitchFamily="34" charset="0"/>
                        <a:buChar char="•"/>
                      </a:pPr>
                      <a:r>
                        <a:rPr lang="id-ID" sz="1800" dirty="0"/>
                        <a:t>Divisi IT </a:t>
                      </a:r>
                      <a:r>
                        <a:rPr lang="id-ID" sz="1800" dirty="0">
                          <a:solidFill>
                            <a:srgbClr val="00B050"/>
                          </a:solidFill>
                        </a:rPr>
                        <a:t>cukup familier </a:t>
                      </a:r>
                      <a:r>
                        <a:rPr lang="id-ID" sz="1800" dirty="0"/>
                        <a:t>dengan </a:t>
                      </a:r>
                      <a:r>
                        <a:rPr lang="id-ID" sz="1800" dirty="0" err="1"/>
                        <a:t>framework</a:t>
                      </a:r>
                      <a:r>
                        <a:rPr lang="id-ID" sz="1800" dirty="0"/>
                        <a:t> dan IDE yang akan digunakan</a:t>
                      </a:r>
                    </a:p>
                    <a:p>
                      <a:pPr marL="800100" lvl="1" indent="-342900" algn="l">
                        <a:buFont typeface="Arial" pitchFamily="34" charset="0"/>
                        <a:buChar char="•"/>
                      </a:pPr>
                      <a:r>
                        <a:rPr lang="id-ID" sz="1800" dirty="0"/>
                        <a:t>Divisi </a:t>
                      </a:r>
                      <a:r>
                        <a:rPr lang="id-ID" sz="1800" dirty="0" err="1"/>
                        <a:t>Marketing</a:t>
                      </a:r>
                      <a:r>
                        <a:rPr lang="id-ID" sz="1800" baseline="0" dirty="0"/>
                        <a:t> </a:t>
                      </a:r>
                      <a:r>
                        <a:rPr lang="id-ID" sz="1800" baseline="0" dirty="0">
                          <a:solidFill>
                            <a:srgbClr val="00B050"/>
                          </a:solidFill>
                        </a:rPr>
                        <a:t>tidak memiliki </a:t>
                      </a:r>
                      <a:r>
                        <a:rPr lang="id-ID" sz="1800" baseline="0" dirty="0"/>
                        <a:t>pengalaman menggunakan teknologi Web</a:t>
                      </a:r>
                    </a:p>
                    <a:p>
                      <a:pPr marL="800100" lvl="1" indent="-342900" algn="l">
                        <a:buFont typeface="Arial" pitchFamily="34" charset="0"/>
                        <a:buChar char="•"/>
                      </a:pPr>
                      <a:endParaRPr lang="id-ID" sz="1100" dirty="0"/>
                    </a:p>
                    <a:p>
                      <a:pPr algn="l"/>
                      <a:r>
                        <a:rPr lang="id-ID" sz="2000" dirty="0"/>
                        <a:t>Risiko berhubungan dengan</a:t>
                      </a:r>
                      <a:r>
                        <a:rPr lang="id-ID" sz="2000" baseline="0" dirty="0"/>
                        <a:t> </a:t>
                      </a:r>
                      <a:r>
                        <a:rPr lang="id-ID" sz="2000" b="1" baseline="0" dirty="0">
                          <a:solidFill>
                            <a:srgbClr val="C00000"/>
                          </a:solidFill>
                        </a:rPr>
                        <a:t>Ukuran Project</a:t>
                      </a:r>
                      <a:r>
                        <a:rPr lang="id-ID" sz="2000" baseline="0" dirty="0"/>
                        <a:t>: Risiko </a:t>
                      </a:r>
                      <a:r>
                        <a:rPr lang="id-ID" sz="2000" baseline="0" dirty="0">
                          <a:solidFill>
                            <a:srgbClr val="0070C0"/>
                          </a:solidFill>
                        </a:rPr>
                        <a:t>Rendah</a:t>
                      </a:r>
                      <a:endParaRPr lang="id-ID" sz="2000" dirty="0">
                        <a:solidFill>
                          <a:srgbClr val="0070C0"/>
                        </a:solidFill>
                      </a:endParaRPr>
                    </a:p>
                    <a:p>
                      <a:pPr marL="800100" lvl="1" indent="-342900" algn="l">
                        <a:buFont typeface="Arial" pitchFamily="34" charset="0"/>
                        <a:buChar char="•"/>
                      </a:pPr>
                      <a:r>
                        <a:rPr lang="id-ID" sz="1800" dirty="0"/>
                        <a:t>Perusahaan memiliki total 30 orang pengembang </a:t>
                      </a:r>
                    </a:p>
                    <a:p>
                      <a:pPr marL="800100" lvl="1" indent="-342900" algn="l">
                        <a:buFont typeface="Arial" pitchFamily="34" charset="0"/>
                        <a:buChar char="•"/>
                      </a:pPr>
                      <a:r>
                        <a:rPr lang="id-ID" sz="1800" dirty="0"/>
                        <a:t>Project dikerjakan oleh </a:t>
                      </a:r>
                      <a:r>
                        <a:rPr lang="id-ID" sz="1800" dirty="0">
                          <a:solidFill>
                            <a:srgbClr val="00B050"/>
                          </a:solidFill>
                        </a:rPr>
                        <a:t>5 orang pengembang </a:t>
                      </a:r>
                      <a:r>
                        <a:rPr lang="id-ID" sz="1800" dirty="0"/>
                        <a:t>dengan</a:t>
                      </a:r>
                      <a:r>
                        <a:rPr lang="id-ID" sz="1800" baseline="0" dirty="0"/>
                        <a:t> estimasi </a:t>
                      </a:r>
                      <a:r>
                        <a:rPr lang="id-ID" sz="1800" baseline="0" dirty="0">
                          <a:solidFill>
                            <a:srgbClr val="00B050"/>
                          </a:solidFill>
                        </a:rPr>
                        <a:t>waktu 6 bulan</a:t>
                      </a:r>
                    </a:p>
                    <a:p>
                      <a:pPr marL="800100" lvl="1" indent="-342900" algn="l">
                        <a:buFont typeface="Arial" pitchFamily="34" charset="0"/>
                        <a:buChar char="•"/>
                      </a:pPr>
                      <a:endParaRPr lang="en-US" sz="1100" b="0" dirty="0">
                        <a:solidFill>
                          <a:srgbClr val="0070C0"/>
                        </a:solidFill>
                      </a:endParaRPr>
                    </a:p>
                    <a:p>
                      <a:pPr algn="l"/>
                      <a:r>
                        <a:rPr lang="id-ID" sz="2000" b="1" dirty="0">
                          <a:solidFill>
                            <a:srgbClr val="C00000"/>
                          </a:solidFill>
                        </a:rPr>
                        <a:t>Kompatibilitas</a:t>
                      </a:r>
                      <a:r>
                        <a:rPr lang="id-ID" sz="2000" baseline="0" dirty="0"/>
                        <a:t> dengan sistem dan infrastruktur yang ada: Risiko </a:t>
                      </a:r>
                      <a:r>
                        <a:rPr lang="id-ID" sz="2000" baseline="0" dirty="0">
                          <a:solidFill>
                            <a:srgbClr val="0070C0"/>
                          </a:solidFill>
                        </a:rPr>
                        <a:t>Rendah</a:t>
                      </a:r>
                    </a:p>
                    <a:p>
                      <a:pPr marL="800100" lvl="1" indent="-342900" algn="l">
                        <a:buFont typeface="Arial" pitchFamily="34" charset="0"/>
                        <a:buChar char="•"/>
                      </a:pPr>
                      <a:r>
                        <a:rPr lang="id-ID" sz="1800" dirty="0"/>
                        <a:t>Sistem pemesanan yang ada sekarang menggunakan </a:t>
                      </a:r>
                      <a:r>
                        <a:rPr lang="id-ID" sz="1800" i="1" dirty="0"/>
                        <a:t>open </a:t>
                      </a:r>
                      <a:r>
                        <a:rPr lang="id-ID" sz="1800" i="1" dirty="0" err="1"/>
                        <a:t>standard</a:t>
                      </a:r>
                      <a:r>
                        <a:rPr lang="id-ID" sz="1800" dirty="0"/>
                        <a:t>, jadi sangat </a:t>
                      </a:r>
                      <a:r>
                        <a:rPr lang="id-ID" sz="1800" dirty="0">
                          <a:solidFill>
                            <a:srgbClr val="00B050"/>
                          </a:solidFill>
                        </a:rPr>
                        <a:t>kompatibel</a:t>
                      </a:r>
                      <a:r>
                        <a:rPr lang="id-ID" sz="1800" baseline="0" dirty="0">
                          <a:solidFill>
                            <a:srgbClr val="00B050"/>
                          </a:solidFill>
                        </a:rPr>
                        <a:t> dengan sistem penjualan </a:t>
                      </a:r>
                      <a:r>
                        <a:rPr lang="id-ID" sz="1800" baseline="0" dirty="0"/>
                        <a:t>berbasis web yang akan dibangun</a:t>
                      </a:r>
                      <a:endParaRPr lang="en-US" sz="1800" dirty="0"/>
                    </a:p>
                  </a:txBody>
                  <a:tcPr marL="14886" marR="14886" marT="7443" marB="744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543300" y="6730690"/>
            <a:ext cx="2057400" cy="127310"/>
          </a:xfrm>
        </p:spPr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71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226641"/>
              </p:ext>
            </p:extLst>
          </p:nvPr>
        </p:nvGraphicFramePr>
        <p:xfrm>
          <a:off x="76200" y="76200"/>
          <a:ext cx="8991600" cy="6205252"/>
        </p:xfrm>
        <a:graphic>
          <a:graphicData uri="http://schemas.openxmlformats.org/drawingml/2006/table">
            <a:tbl>
              <a:tblPr firstRow="1">
                <a:tableStyleId>{5DA37D80-6434-44D0-A028-1B22A696006F}</a:tableStyleId>
              </a:tblPr>
              <a:tblGrid>
                <a:gridCol w="899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0439">
                <a:tc>
                  <a:txBody>
                    <a:bodyPr/>
                    <a:lstStyle/>
                    <a:p>
                      <a:pPr algn="l"/>
                      <a:r>
                        <a:rPr lang="id-ID" sz="2400" b="1" i="0" dirty="0">
                          <a:latin typeface="+mn-lt"/>
                          <a:cs typeface="+mn-cs"/>
                        </a:rPr>
                        <a:t>Kelayakan</a:t>
                      </a:r>
                      <a:r>
                        <a:rPr lang="id-ID" sz="2400" b="1" i="0" baseline="0" dirty="0">
                          <a:latin typeface="+mn-lt"/>
                          <a:cs typeface="+mn-cs"/>
                        </a:rPr>
                        <a:t> Ekonomi</a:t>
                      </a:r>
                      <a:endParaRPr lang="en-US" sz="2400" b="1" i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7451">
                <a:tc>
                  <a:txBody>
                    <a:bodyPr/>
                    <a:lstStyle/>
                    <a:p>
                      <a:pPr algn="l"/>
                      <a:r>
                        <a:rPr lang="id-ID" sz="2000" dirty="0" err="1"/>
                        <a:t>Cost</a:t>
                      </a:r>
                      <a:r>
                        <a:rPr lang="id-ID" sz="2000" dirty="0"/>
                        <a:t> </a:t>
                      </a:r>
                      <a:r>
                        <a:rPr lang="id-ID" sz="2000" dirty="0" err="1"/>
                        <a:t>benefit</a:t>
                      </a:r>
                      <a:r>
                        <a:rPr lang="id-ID" sz="2000" dirty="0"/>
                        <a:t> </a:t>
                      </a:r>
                      <a:r>
                        <a:rPr lang="id-ID" sz="2000" dirty="0" err="1"/>
                        <a:t>analysis</a:t>
                      </a:r>
                      <a:r>
                        <a:rPr lang="id-ID" sz="2000" dirty="0"/>
                        <a:t> telah</a:t>
                      </a:r>
                      <a:r>
                        <a:rPr lang="id-ID" sz="2000" baseline="0" dirty="0"/>
                        <a:t> dilakukan. Sistem </a:t>
                      </a:r>
                      <a:r>
                        <a:rPr lang="id-ID" sz="2000" dirty="0"/>
                        <a:t>Penjualan</a:t>
                      </a:r>
                      <a:r>
                        <a:rPr lang="id-ID" sz="2000" baseline="0" dirty="0"/>
                        <a:t> CD memiliki peluang yang baik untuk bisa meningkatkan pendapatan perusahaan.</a:t>
                      </a:r>
                      <a:endParaRPr lang="en-US" sz="2000" dirty="0"/>
                    </a:p>
                    <a:p>
                      <a:pPr marL="742950" lvl="1" indent="-285750" algn="l">
                        <a:buFont typeface="Arial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Return</a:t>
                      </a:r>
                      <a:r>
                        <a:rPr lang="en-US" sz="2000" b="0" baseline="0" dirty="0">
                          <a:solidFill>
                            <a:srgbClr val="C00000"/>
                          </a:solidFill>
                        </a:rPr>
                        <a:t> on Investment (R</a:t>
                      </a:r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OI) </a:t>
                      </a:r>
                      <a:r>
                        <a:rPr lang="id-ID" sz="2000" b="0" dirty="0">
                          <a:solidFill>
                            <a:srgbClr val="C00000"/>
                          </a:solidFill>
                        </a:rPr>
                        <a:t>setelah</a:t>
                      </a:r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 3 </a:t>
                      </a:r>
                      <a:r>
                        <a:rPr lang="id-ID" sz="2000" b="0" dirty="0">
                          <a:solidFill>
                            <a:srgbClr val="C00000"/>
                          </a:solidFill>
                        </a:rPr>
                        <a:t>tahun</a:t>
                      </a:r>
                      <a:r>
                        <a:rPr lang="en-US" sz="2000" dirty="0"/>
                        <a:t>: </a:t>
                      </a:r>
                      <a:r>
                        <a:rPr lang="id-ID" sz="2000" b="1" dirty="0">
                          <a:solidFill>
                            <a:srgbClr val="0070C0"/>
                          </a:solidFill>
                        </a:rPr>
                        <a:t>26.2%</a:t>
                      </a:r>
                      <a:r>
                        <a:rPr lang="en-US" sz="2000" dirty="0"/>
                        <a:t> </a:t>
                      </a:r>
                    </a:p>
                    <a:p>
                      <a:pPr marL="742950" lvl="1" indent="-285750" algn="l">
                        <a:buFont typeface="Arial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rgbClr val="C00000"/>
                          </a:solidFill>
                        </a:rPr>
                        <a:t>Break-even point (BEP)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id-ID" sz="2000" b="1" dirty="0">
                          <a:solidFill>
                            <a:srgbClr val="0070C0"/>
                          </a:solidFill>
                        </a:rPr>
                        <a:t>2.28</a:t>
                      </a:r>
                      <a:r>
                        <a:rPr lang="id-ID" sz="2000" b="1" baseline="0" dirty="0">
                          <a:solidFill>
                            <a:srgbClr val="0070C0"/>
                          </a:solidFill>
                        </a:rPr>
                        <a:t> tahun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id-ID" sz="2000" dirty="0"/>
                        <a:t>Total keuntungan</a:t>
                      </a:r>
                      <a:r>
                        <a:rPr lang="id-ID" sz="2000" baseline="0" dirty="0"/>
                        <a:t> setelah 3 tahun: </a:t>
                      </a:r>
                      <a:r>
                        <a:rPr lang="id-ID" sz="2000" b="1" baseline="0" dirty="0">
                          <a:solidFill>
                            <a:srgbClr val="0070C0"/>
                          </a:solidFill>
                        </a:rPr>
                        <a:t>Rp.429.878.356,-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id-ID" sz="2000" dirty="0"/>
                    </a:p>
                    <a:p>
                      <a:pPr algn="l"/>
                      <a:endParaRPr lang="en-US" sz="2000" dirty="0"/>
                    </a:p>
                    <a:p>
                      <a:pPr algn="l"/>
                      <a:r>
                        <a:rPr lang="id-ID" sz="2000" dirty="0"/>
                        <a:t>Keuntungan 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Intangible</a:t>
                      </a:r>
                    </a:p>
                    <a:p>
                      <a:pPr marL="800100" lvl="1" indent="-342900" algn="l">
                        <a:buFont typeface="Arial" pitchFamily="34" charset="0"/>
                        <a:buChar char="•"/>
                      </a:pPr>
                      <a:r>
                        <a:rPr lang="id-ID" sz="2000" dirty="0"/>
                        <a:t>Meningkatkan </a:t>
                      </a:r>
                      <a:r>
                        <a:rPr lang="id-ID" sz="2000" dirty="0" err="1">
                          <a:solidFill>
                            <a:srgbClr val="0070C0"/>
                          </a:solidFill>
                        </a:rPr>
                        <a:t>kepuasaan</a:t>
                      </a:r>
                      <a:r>
                        <a:rPr lang="id-ID" sz="2000" dirty="0">
                          <a:solidFill>
                            <a:srgbClr val="0070C0"/>
                          </a:solidFill>
                        </a:rPr>
                        <a:t> pelanggan</a:t>
                      </a:r>
                    </a:p>
                    <a:p>
                      <a:pPr marL="800100" lvl="1" indent="-342900" algn="l">
                        <a:buFont typeface="Arial" pitchFamily="34" charset="0"/>
                        <a:buChar char="•"/>
                      </a:pPr>
                      <a:r>
                        <a:rPr lang="id-ID" sz="2000" dirty="0"/>
                        <a:t>Meningkatkan </a:t>
                      </a:r>
                      <a:r>
                        <a:rPr lang="id-ID" sz="2000" dirty="0" err="1">
                          <a:solidFill>
                            <a:srgbClr val="0070C0"/>
                          </a:solidFill>
                        </a:rPr>
                        <a:t>branding</a:t>
                      </a:r>
                      <a:r>
                        <a:rPr lang="id-ID" sz="2000" baseline="0" dirty="0">
                          <a:solidFill>
                            <a:srgbClr val="0070C0"/>
                          </a:solidFill>
                        </a:rPr>
                        <a:t> perusahaan</a:t>
                      </a:r>
                    </a:p>
                    <a:p>
                      <a:pPr marL="457200" lvl="1" indent="0" algn="l">
                        <a:buFont typeface="Arial" pitchFamily="34" charset="0"/>
                        <a:buNone/>
                      </a:pPr>
                      <a:endParaRPr lang="id-ID" sz="2000" baseline="0" dirty="0"/>
                    </a:p>
                    <a:p>
                      <a:pPr marL="457200" lvl="1" indent="0" algn="l">
                        <a:buFont typeface="Arial" pitchFamily="34" charset="0"/>
                        <a:buNone/>
                      </a:pPr>
                      <a:endParaRPr lang="en-US" sz="1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4886" marR="14886" marT="7443" marB="744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081">
                <a:tc>
                  <a:txBody>
                    <a:bodyPr/>
                    <a:lstStyle/>
                    <a:p>
                      <a:pPr algn="l"/>
                      <a:r>
                        <a:rPr lang="id-ID" sz="2400" b="1" dirty="0"/>
                        <a:t>Kelayakan Organisasi</a:t>
                      </a:r>
                      <a:endParaRPr lang="en-US" sz="24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4886" marR="14886" marT="7443" marB="744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7029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id-ID" sz="2000" dirty="0"/>
                        <a:t>Secara organisasi, </a:t>
                      </a:r>
                      <a:r>
                        <a:rPr lang="id-ID" sz="2000" dirty="0" err="1"/>
                        <a:t>resikonya</a:t>
                      </a:r>
                      <a:r>
                        <a:rPr lang="id-ID" sz="2000" dirty="0"/>
                        <a:t> rendah. Tujuan dari pengembangan</a:t>
                      </a:r>
                      <a:r>
                        <a:rPr lang="id-ID" sz="2000" baseline="0" dirty="0"/>
                        <a:t> </a:t>
                      </a:r>
                      <a:r>
                        <a:rPr lang="id-ID" sz="2000" dirty="0"/>
                        <a:t>sistem penjualan</a:t>
                      </a:r>
                      <a:r>
                        <a:rPr lang="id-ID" sz="2000" baseline="0" dirty="0"/>
                        <a:t> CD </a:t>
                      </a:r>
                      <a:r>
                        <a:rPr lang="id-ID" sz="2000" dirty="0"/>
                        <a:t>adalah meningkatkan penjualan perusahaan.</a:t>
                      </a:r>
                      <a:r>
                        <a:rPr lang="id-ID" sz="2000" baseline="0" dirty="0"/>
                        <a:t> D</a:t>
                      </a:r>
                      <a:r>
                        <a:rPr lang="id-ID" sz="2000" dirty="0"/>
                        <a:t>an ini </a:t>
                      </a:r>
                      <a:r>
                        <a:rPr lang="id-ID" sz="2000" dirty="0">
                          <a:solidFill>
                            <a:srgbClr val="0070C0"/>
                          </a:solidFill>
                        </a:rPr>
                        <a:t>selaras dengan KPI divisi </a:t>
                      </a:r>
                      <a:r>
                        <a:rPr lang="id-ID" sz="2000" dirty="0" err="1">
                          <a:solidFill>
                            <a:srgbClr val="0070C0"/>
                          </a:solidFill>
                        </a:rPr>
                        <a:t>marketing</a:t>
                      </a:r>
                      <a:r>
                        <a:rPr lang="id-ID" sz="20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id-ID" sz="2000" dirty="0"/>
                        <a:t>yang ke arah peningkatan kuantitas</a:t>
                      </a:r>
                      <a:r>
                        <a:rPr lang="id-ID" sz="2000" baseline="0" dirty="0"/>
                        <a:t> penjualan</a:t>
                      </a:r>
                      <a:endParaRPr lang="en-US" sz="2000" dirty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id-ID" sz="2000" dirty="0"/>
                        <a:t>Project </a:t>
                      </a:r>
                      <a:r>
                        <a:rPr lang="id-ID" sz="2000" dirty="0" err="1"/>
                        <a:t>champion</a:t>
                      </a:r>
                      <a:r>
                        <a:rPr lang="id-ID" sz="2000" dirty="0"/>
                        <a:t> dari pengembangan</a:t>
                      </a:r>
                      <a:r>
                        <a:rPr lang="id-ID" sz="2000" baseline="0" dirty="0"/>
                        <a:t> Sistem </a:t>
                      </a:r>
                      <a:r>
                        <a:rPr lang="id-ID" sz="2000" dirty="0"/>
                        <a:t>Penjualan</a:t>
                      </a:r>
                      <a:r>
                        <a:rPr lang="id-ID" sz="2000" baseline="0" dirty="0"/>
                        <a:t> CD ini adalah </a:t>
                      </a:r>
                      <a:r>
                        <a:rPr lang="en-US" sz="2000" dirty="0"/>
                        <a:t>Margaret Mooney, Vice President of Marketing</a:t>
                      </a:r>
                      <a:endParaRPr lang="id-ID" sz="2000" dirty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US" sz="2000" dirty="0"/>
                    </a:p>
                  </a:txBody>
                  <a:tcPr marL="14886" marR="14886" marT="7443" marB="744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95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ontent Placeholder 23"/>
          <p:cNvGraphicFramePr>
            <a:graphicFrameLocks noGrp="1"/>
          </p:cNvGraphicFramePr>
          <p:nvPr>
            <p:ph idx="1"/>
          </p:nvPr>
        </p:nvGraphicFramePr>
        <p:xfrm>
          <a:off x="2" y="0"/>
          <a:ext cx="9143998" cy="6915879"/>
        </p:xfrm>
        <a:graphic>
          <a:graphicData uri="http://schemas.openxmlformats.org/drawingml/2006/table">
            <a:tbl>
              <a:tblPr firstRow="1"/>
              <a:tblGrid>
                <a:gridCol w="4395859">
                  <a:extLst>
                    <a:ext uri="{9D8B030D-6E8A-4147-A177-3AD203B41FA5}">
                      <a16:colId xmlns:a16="http://schemas.microsoft.com/office/drawing/2014/main" val="2766120151"/>
                    </a:ext>
                  </a:extLst>
                </a:gridCol>
                <a:gridCol w="1516341">
                  <a:extLst>
                    <a:ext uri="{9D8B030D-6E8A-4147-A177-3AD203B41FA5}">
                      <a16:colId xmlns:a16="http://schemas.microsoft.com/office/drawing/2014/main" val="3684099855"/>
                    </a:ext>
                  </a:extLst>
                </a:gridCol>
                <a:gridCol w="1638874">
                  <a:extLst>
                    <a:ext uri="{9D8B030D-6E8A-4147-A177-3AD203B41FA5}">
                      <a16:colId xmlns:a16="http://schemas.microsoft.com/office/drawing/2014/main" val="3520705213"/>
                    </a:ext>
                  </a:extLst>
                </a:gridCol>
                <a:gridCol w="1592924">
                  <a:extLst>
                    <a:ext uri="{9D8B030D-6E8A-4147-A177-3AD203B41FA5}">
                      <a16:colId xmlns:a16="http://schemas.microsoft.com/office/drawing/2014/main" val="1056853858"/>
                    </a:ext>
                  </a:extLst>
                </a:gridCol>
              </a:tblGrid>
              <a:tr h="2638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 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2016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2017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2018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806936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l" rtl="0" fontAlgn="ctr"/>
                      <a:r>
                        <a:rPr lang="sv-SE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Peningkatan penjualan dari pelanggan baru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400,000,000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500,000,000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910381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Peningkatan penjualan dari pelanggan lama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600,000,000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700,000,000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148974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l" rtl="0" fontAlgn="ctr"/>
                      <a:r>
                        <a:rPr lang="es-E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Pengurangan biaya operasional dan telepon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100,000,000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100,000,000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3300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Total Benefits: 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1,100,000,000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1,300,000,000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695741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PV of Benefits: 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978,996,084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1,091,505,068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263081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PV of All Benefits: 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978,996,084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2,070,501,152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706131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Honor Tim (Analysis, Design and Implementation)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360,000,000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5687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Honor Konsultan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90,000,000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453292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Total Development Costs: 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450,000,000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895787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Honor Pengelola Web 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60,000,000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70,000,000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80,000,000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553600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Biaya Lisensi Software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50,000,000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60,000,000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70,000,000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301489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Hardware upgrades 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100,000,000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100,000,000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100,000,000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615638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Biaya Komunikasi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20,000,000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30,000,000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40,000,000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477085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Biaya Marketing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100,000,000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200,000,000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300,000,000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59698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Total Operational Costs: 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330,000,000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460,000,000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590,000,000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98043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Total Costs: 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780,000,000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460,000,000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590,000,000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825397"/>
                  </a:ext>
                </a:extLst>
              </a:tr>
              <a:tr h="46823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PV of Costs: 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735,849,057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409,398,362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495,375,377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977670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PV of all Costs: 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735,849,057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1,145,247,419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1,640,622,796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229878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Total Project Costs Less Benefits: 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-780,000,000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640,000,000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710,000,000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559616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Yearly NPV: 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-735,849,057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569,597,722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d-ID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5</a:t>
                      </a: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9</a:t>
                      </a:r>
                      <a:r>
                        <a:rPr lang="id-ID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6</a:t>
                      </a: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,</a:t>
                      </a:r>
                      <a:r>
                        <a:rPr lang="id-ID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129</a:t>
                      </a: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,</a:t>
                      </a:r>
                      <a:r>
                        <a:rPr lang="id-ID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691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r"/>
                      </a:endParaRP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179837"/>
                  </a:ext>
                </a:extLst>
              </a:tr>
              <a:tr h="26382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Cumulative NPV: 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-735,849,057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-166,251,335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id-ID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429</a:t>
                      </a: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,</a:t>
                      </a:r>
                      <a:r>
                        <a:rPr lang="id-ID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878</a:t>
                      </a: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,</a:t>
                      </a:r>
                      <a:r>
                        <a:rPr lang="id-ID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356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r"/>
                      </a:endParaRP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591436"/>
                  </a:ext>
                </a:extLst>
              </a:tr>
              <a:tr h="444862"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Return on Investment (ROI) di </a:t>
                      </a:r>
                      <a:r>
                        <a:rPr lang="en-ID" sz="15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Tahun</a:t>
                      </a:r>
                      <a:r>
                        <a:rPr lang="en-ID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 3: </a:t>
                      </a:r>
                      <a:r>
                        <a:rPr lang="id-ID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 Narror"/>
                        </a:rPr>
                        <a:t>26</a:t>
                      </a:r>
                      <a:r>
                        <a:rPr lang="en-ID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 Narror"/>
                        </a:rPr>
                        <a:t>.</a:t>
                      </a:r>
                      <a:r>
                        <a:rPr lang="id-ID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 Narror"/>
                        </a:rPr>
                        <a:t>2</a:t>
                      </a:r>
                      <a:r>
                        <a:rPr lang="en-ID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 Narror"/>
                        </a:rPr>
                        <a:t>%</a:t>
                      </a: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429</a:t>
                      </a: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,</a:t>
                      </a:r>
                      <a:r>
                        <a:rPr lang="id-ID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878</a:t>
                      </a: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,</a:t>
                      </a:r>
                      <a:r>
                        <a:rPr lang="id-ID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356/</a:t>
                      </a: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1,640,622,796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r"/>
                      </a:endParaRP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r"/>
                      </a:endParaRP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 Narror"/>
                        </a:rPr>
                        <a:t>0.</a:t>
                      </a:r>
                      <a:r>
                        <a:rPr lang="id-ID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 Narror"/>
                        </a:rPr>
                        <a:t>262021445</a:t>
                      </a:r>
                      <a:endParaRPr lang="en-US" sz="1500" b="1" i="0" u="none" strike="noStrike" dirty="0">
                        <a:solidFill>
                          <a:srgbClr val="FF0000"/>
                        </a:solidFill>
                        <a:effectLst/>
                        <a:latin typeface="Arial Narror"/>
                      </a:endParaRP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536042"/>
                  </a:ext>
                </a:extLst>
              </a:tr>
              <a:tr h="4046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ID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Break-even Point (BEP): </a:t>
                      </a:r>
                      <a:r>
                        <a:rPr lang="en-ID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 Narror"/>
                        </a:rPr>
                        <a:t>2.2</a:t>
                      </a:r>
                      <a:r>
                        <a:rPr lang="id-ID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 Narror"/>
                        </a:rPr>
                        <a:t>8</a:t>
                      </a:r>
                      <a:r>
                        <a:rPr lang="en-ID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 Narror"/>
                        </a:rPr>
                        <a:t> </a:t>
                      </a:r>
                      <a:r>
                        <a:rPr lang="en-ID" sz="15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 Narror"/>
                        </a:rPr>
                        <a:t>tahun</a:t>
                      </a:r>
                      <a:endParaRPr lang="en-ID" sz="1500" b="1" i="0" u="none" strike="noStrike" dirty="0">
                        <a:solidFill>
                          <a:srgbClr val="FF0000"/>
                        </a:solidFill>
                        <a:effectLst/>
                        <a:latin typeface="Arial Narror"/>
                      </a:endParaRP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2 + (5</a:t>
                      </a: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9</a:t>
                      </a:r>
                      <a:r>
                        <a:rPr lang="id-ID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6</a:t>
                      </a: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,</a:t>
                      </a:r>
                      <a:r>
                        <a:rPr lang="id-ID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129</a:t>
                      </a: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,</a:t>
                      </a:r>
                      <a:r>
                        <a:rPr lang="id-ID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691-429</a:t>
                      </a: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,</a:t>
                      </a:r>
                      <a:r>
                        <a:rPr lang="id-ID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878</a:t>
                      </a: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,</a:t>
                      </a:r>
                      <a:r>
                        <a:rPr lang="id-ID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356)/ 5</a:t>
                      </a: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9</a:t>
                      </a:r>
                      <a:r>
                        <a:rPr lang="id-ID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6</a:t>
                      </a: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,</a:t>
                      </a:r>
                      <a:r>
                        <a:rPr lang="id-ID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129</a:t>
                      </a:r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,</a:t>
                      </a:r>
                      <a:r>
                        <a:rPr lang="id-ID" sz="1500" b="1" i="0" u="none" strike="noStrike">
                          <a:solidFill>
                            <a:srgbClr val="000000"/>
                          </a:solidFill>
                          <a:effectLst/>
                          <a:latin typeface="Arial Narror"/>
                        </a:rPr>
                        <a:t>691</a:t>
                      </a:r>
                      <a:endParaRPr lang="id-ID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r"/>
                      </a:endParaRP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rtl="0" fontAlgn="ctr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Arial Narror"/>
                      </a:endParaRP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 Narror"/>
                        </a:rPr>
                        <a:t>2.2</a:t>
                      </a:r>
                      <a:r>
                        <a:rPr lang="id-ID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 Narror"/>
                        </a:rPr>
                        <a:t>78884507</a:t>
                      </a:r>
                      <a:endParaRPr lang="en-US" sz="1500" b="1" i="0" u="none" strike="noStrike" dirty="0">
                        <a:solidFill>
                          <a:srgbClr val="FF0000"/>
                        </a:solidFill>
                        <a:effectLst/>
                        <a:latin typeface="Arial Narror"/>
                      </a:endParaRPr>
                    </a:p>
                  </a:txBody>
                  <a:tcPr marL="5316" marR="5316" marT="5316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49996"/>
                  </a:ext>
                </a:extLst>
              </a:tr>
            </a:tbl>
          </a:graphicData>
        </a:graphic>
      </p:graphicFrame>
      <p:sp>
        <p:nvSpPr>
          <p:cNvPr id="4" name="Rectangle: Rounded Corners 3"/>
          <p:cNvSpPr/>
          <p:nvPr/>
        </p:nvSpPr>
        <p:spPr>
          <a:xfrm>
            <a:off x="0" y="228600"/>
            <a:ext cx="4191000" cy="83820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2362200" y="1066800"/>
            <a:ext cx="152400" cy="30479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828800" y="1258669"/>
            <a:ext cx="1736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800" b="1" dirty="0">
                <a:solidFill>
                  <a:srgbClr val="00B050"/>
                </a:solidFill>
                <a:effectLst/>
                <a:latin typeface="+mn-lt"/>
              </a:rPr>
              <a:t>System </a:t>
            </a:r>
            <a:r>
              <a:rPr lang="id-ID" sz="1800" b="1" dirty="0" err="1">
                <a:solidFill>
                  <a:srgbClr val="00B050"/>
                </a:solidFill>
                <a:effectLst/>
                <a:latin typeface="+mn-lt"/>
              </a:rPr>
              <a:t>Request</a:t>
            </a:r>
            <a:br>
              <a:rPr lang="id-ID" sz="1800" b="1" dirty="0">
                <a:solidFill>
                  <a:srgbClr val="00B050"/>
                </a:solidFill>
                <a:effectLst/>
                <a:latin typeface="+mn-lt"/>
              </a:rPr>
            </a:br>
            <a:r>
              <a:rPr lang="id-ID" sz="1800" b="1" dirty="0">
                <a:solidFill>
                  <a:srgbClr val="00B050"/>
                </a:solidFill>
                <a:effectLst/>
                <a:latin typeface="+mn-lt"/>
              </a:rPr>
              <a:t>(Business </a:t>
            </a:r>
            <a:r>
              <a:rPr lang="id-ID" sz="1800" b="1" dirty="0" err="1">
                <a:solidFill>
                  <a:srgbClr val="00B050"/>
                </a:solidFill>
                <a:effectLst/>
                <a:latin typeface="+mn-lt"/>
              </a:rPr>
              <a:t>Value</a:t>
            </a:r>
            <a:r>
              <a:rPr lang="id-ID" sz="1800" b="1" dirty="0">
                <a:solidFill>
                  <a:srgbClr val="00B050"/>
                </a:solidFill>
                <a:effectLst/>
                <a:latin typeface="+mn-lt"/>
              </a:rPr>
              <a:t>)</a:t>
            </a:r>
            <a:endParaRPr lang="en-US" sz="1800" b="1" dirty="0">
              <a:solidFill>
                <a:srgbClr val="00B050"/>
              </a:solidFill>
              <a:effectLst/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7315200" y="5791200"/>
            <a:ext cx="1676400" cy="278092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/>
          <p:cNvSpPr/>
          <p:nvPr/>
        </p:nvSpPr>
        <p:spPr>
          <a:xfrm>
            <a:off x="7315200" y="4876800"/>
            <a:ext cx="1676400" cy="3246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5715000" y="5015514"/>
            <a:ext cx="1600198" cy="10896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 flipH="1">
            <a:off x="4953000" y="5860707"/>
            <a:ext cx="2332101" cy="24445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7315197" y="5430752"/>
            <a:ext cx="1676400" cy="278092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cxnSpLocks/>
            <a:stCxn id="16" idx="1"/>
          </p:cNvCxnSpPr>
          <p:nvPr/>
        </p:nvCxnSpPr>
        <p:spPr>
          <a:xfrm flipH="1">
            <a:off x="5562600" y="5569798"/>
            <a:ext cx="1752597" cy="8959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 flipH="1">
            <a:off x="6730583" y="6087225"/>
            <a:ext cx="938725" cy="3665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 flipH="1">
            <a:off x="5600700" y="5708844"/>
            <a:ext cx="1723462" cy="11252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42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763000" cy="5638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sz="2600" dirty="0">
                <a:solidFill>
                  <a:srgbClr val="C00000"/>
                </a:solidFill>
              </a:rPr>
              <a:t>System Analysis</a:t>
            </a:r>
          </a:p>
          <a:p>
            <a:pPr marL="744537" lvl="1" indent="-457200">
              <a:buFont typeface="+mj-lt"/>
              <a:buAutoNum type="arabicPeriod"/>
            </a:pPr>
            <a:r>
              <a:rPr lang="id-ID" sz="2000" dirty="0"/>
              <a:t>Business Process Identification</a:t>
            </a:r>
          </a:p>
          <a:p>
            <a:pPr marL="860425" lvl="2" indent="-285750"/>
            <a:r>
              <a:rPr lang="id-ID" sz="1800" b="1" dirty="0"/>
              <a:t>Use Case Diagram</a:t>
            </a:r>
          </a:p>
          <a:p>
            <a:pPr marL="744537" lvl="1" indent="-457200">
              <a:buFont typeface="+mj-lt"/>
              <a:buAutoNum type="arabicPeriod"/>
            </a:pPr>
            <a:r>
              <a:rPr lang="id-ID" sz="2000" dirty="0"/>
              <a:t>Business Process Modeling</a:t>
            </a:r>
          </a:p>
          <a:p>
            <a:pPr marL="860425" lvl="2" indent="-285750"/>
            <a:r>
              <a:rPr lang="id-ID" sz="1800" b="1" dirty="0"/>
              <a:t>Activity Diagram </a:t>
            </a:r>
            <a:r>
              <a:rPr lang="id-ID" sz="1800" dirty="0"/>
              <a:t>or Business Process Modeling Notation (BPMN)</a:t>
            </a:r>
          </a:p>
          <a:p>
            <a:pPr marL="744537" lvl="1" indent="-457200">
              <a:buFont typeface="+mj-lt"/>
              <a:buAutoNum type="arabicPeriod"/>
            </a:pPr>
            <a:r>
              <a:rPr lang="id-ID" sz="2000" dirty="0"/>
              <a:t>Business Process Realization</a:t>
            </a:r>
          </a:p>
          <a:p>
            <a:pPr marL="860425" lvl="2" indent="-285750"/>
            <a:r>
              <a:rPr lang="id-ID" sz="1800" b="1" dirty="0" err="1"/>
              <a:t>Sequence</a:t>
            </a:r>
            <a:r>
              <a:rPr lang="id-ID" sz="1800" b="1" dirty="0"/>
              <a:t> Diagram</a:t>
            </a:r>
            <a:r>
              <a:rPr lang="en-US" sz="1800" b="1" dirty="0"/>
              <a:t> </a:t>
            </a:r>
            <a:r>
              <a:rPr lang="id-ID" sz="1400" dirty="0"/>
              <a:t>(Buat untuk setiap use case dengan menggunakan pola </a:t>
            </a:r>
            <a:r>
              <a:rPr lang="id-ID" sz="1400" dirty="0">
                <a:solidFill>
                  <a:srgbClr val="0070C0"/>
                </a:solidFill>
              </a:rPr>
              <a:t>Boundary</a:t>
            </a:r>
            <a:r>
              <a:rPr lang="id-ID" sz="1400" dirty="0"/>
              <a:t>-</a:t>
            </a:r>
            <a:r>
              <a:rPr lang="id-ID" sz="1400" dirty="0">
                <a:solidFill>
                  <a:srgbClr val="FFC000"/>
                </a:solidFill>
              </a:rPr>
              <a:t>Control</a:t>
            </a:r>
            <a:r>
              <a:rPr lang="id-ID" sz="1400" dirty="0"/>
              <a:t>-</a:t>
            </a:r>
            <a:r>
              <a:rPr lang="id-ID" sz="1400" dirty="0">
                <a:solidFill>
                  <a:srgbClr val="00B050"/>
                </a:solidFill>
              </a:rPr>
              <a:t>Entity</a:t>
            </a:r>
            <a:r>
              <a:rPr lang="id-ID" sz="1400" dirty="0"/>
              <a:t>)</a:t>
            </a:r>
          </a:p>
          <a:p>
            <a:pPr marL="574675" lvl="2" indent="0">
              <a:buNone/>
            </a:pPr>
            <a:endParaRPr lang="id-ID" sz="1200" dirty="0"/>
          </a:p>
          <a:p>
            <a:pPr marL="514350" indent="-514350">
              <a:buFont typeface="+mj-lt"/>
              <a:buAutoNum type="arabicPeriod"/>
            </a:pPr>
            <a:r>
              <a:rPr lang="id-ID" sz="2600" dirty="0">
                <a:solidFill>
                  <a:srgbClr val="C00000"/>
                </a:solidFill>
              </a:rPr>
              <a:t>System Design</a:t>
            </a:r>
          </a:p>
          <a:p>
            <a:pPr marL="744537" lvl="1" indent="-457200">
              <a:buFont typeface="+mj-lt"/>
              <a:buAutoNum type="arabicPeriod"/>
            </a:pPr>
            <a:r>
              <a:rPr lang="id-ID" sz="2000" dirty="0"/>
              <a:t>Program Design</a:t>
            </a:r>
          </a:p>
          <a:p>
            <a:pPr marL="917575" lvl="2" indent="-342900">
              <a:buFont typeface="+mj-lt"/>
              <a:buAutoNum type="arabicPeriod"/>
            </a:pPr>
            <a:r>
              <a:rPr lang="id-ID" sz="1800" b="1" dirty="0" err="1"/>
              <a:t>Class</a:t>
            </a:r>
            <a:r>
              <a:rPr lang="id-ID" sz="1800" b="1" dirty="0"/>
              <a:t> Diagram</a:t>
            </a:r>
            <a:r>
              <a:rPr lang="en-US" sz="800" b="1" dirty="0"/>
              <a:t>    </a:t>
            </a:r>
            <a:r>
              <a:rPr lang="id-ID" sz="1400" dirty="0"/>
              <a:t>(Gabungkan </a:t>
            </a:r>
            <a:r>
              <a:rPr lang="id-ID" sz="1400" dirty="0">
                <a:solidFill>
                  <a:srgbClr val="0070C0"/>
                </a:solidFill>
              </a:rPr>
              <a:t>Boundary</a:t>
            </a:r>
            <a:r>
              <a:rPr lang="id-ID" sz="1400" dirty="0"/>
              <a:t>-</a:t>
            </a:r>
            <a:r>
              <a:rPr lang="id-ID" sz="1400" dirty="0">
                <a:solidFill>
                  <a:srgbClr val="FFC000"/>
                </a:solidFill>
              </a:rPr>
              <a:t>Control</a:t>
            </a:r>
            <a:r>
              <a:rPr lang="id-ID" sz="1400" dirty="0"/>
              <a:t>-</a:t>
            </a:r>
            <a:r>
              <a:rPr lang="id-ID" sz="1400" dirty="0">
                <a:solidFill>
                  <a:srgbClr val="00B050"/>
                </a:solidFill>
              </a:rPr>
              <a:t>Entity</a:t>
            </a:r>
            <a:r>
              <a:rPr lang="id-ID" sz="1400" dirty="0"/>
              <a:t> Class dan susun story dari sistem yang dibangun)</a:t>
            </a:r>
          </a:p>
          <a:p>
            <a:pPr marL="917575" lvl="2" indent="-342900">
              <a:buFont typeface="+mj-lt"/>
              <a:buAutoNum type="arabicPeriod"/>
            </a:pPr>
            <a:r>
              <a:rPr lang="id-ID" sz="1800" b="1" dirty="0" err="1"/>
              <a:t>Package</a:t>
            </a:r>
            <a:r>
              <a:rPr lang="id-ID" sz="1800" b="1" dirty="0"/>
              <a:t> Diagram</a:t>
            </a:r>
            <a:r>
              <a:rPr lang="en-US" sz="1800" b="1" dirty="0"/>
              <a:t>   </a:t>
            </a:r>
            <a:r>
              <a:rPr lang="id-ID" sz="1600" b="1" dirty="0"/>
              <a:t> </a:t>
            </a:r>
            <a:r>
              <a:rPr lang="id-ID" sz="1400" dirty="0"/>
              <a:t>(Gabungan class yang sesuai, boleh menggunakan pola B-C-E)</a:t>
            </a:r>
          </a:p>
          <a:p>
            <a:pPr marL="917575" lvl="2" indent="-342900">
              <a:buFont typeface="+mj-lt"/>
              <a:buAutoNum type="arabicPeriod"/>
            </a:pPr>
            <a:r>
              <a:rPr lang="id-ID" sz="1800" b="1" dirty="0" err="1"/>
              <a:t>Deployment</a:t>
            </a:r>
            <a:r>
              <a:rPr lang="id-ID" sz="1800" b="1" dirty="0"/>
              <a:t> Diagram</a:t>
            </a:r>
            <a:r>
              <a:rPr lang="id-ID" sz="1600" b="1" dirty="0"/>
              <a:t> </a:t>
            </a:r>
            <a:r>
              <a:rPr lang="en-US" sz="1600" b="1" dirty="0"/>
              <a:t>   </a:t>
            </a:r>
            <a:r>
              <a:rPr lang="id-ID" sz="1400" dirty="0"/>
              <a:t>(arsitektur software dari sistem yang dibangun)</a:t>
            </a:r>
          </a:p>
          <a:p>
            <a:pPr marL="801687" lvl="1" indent="-514350">
              <a:buFont typeface="+mj-lt"/>
              <a:buAutoNum type="arabicPeriod"/>
            </a:pPr>
            <a:r>
              <a:rPr lang="id-ID" sz="2000" b="1" dirty="0"/>
              <a:t>User Interface </a:t>
            </a:r>
            <a:r>
              <a:rPr lang="id-ID" sz="2000" b="1" dirty="0" err="1"/>
              <a:t>Design</a:t>
            </a:r>
            <a:r>
              <a:rPr lang="id-ID" sz="2000" b="1" dirty="0"/>
              <a:t> </a:t>
            </a:r>
            <a:r>
              <a:rPr lang="en-US" sz="2000" b="1" dirty="0"/>
              <a:t>  </a:t>
            </a:r>
            <a:r>
              <a:rPr lang="id-ID" sz="1400" dirty="0"/>
              <a:t>(Buat UI design dari </a:t>
            </a:r>
            <a:r>
              <a:rPr lang="id-ID" sz="1400" dirty="0">
                <a:solidFill>
                  <a:srgbClr val="0070C0"/>
                </a:solidFill>
              </a:rPr>
              <a:t>Boundary Class)</a:t>
            </a:r>
          </a:p>
          <a:p>
            <a:pPr marL="801687" lvl="1" indent="-514350">
              <a:buFont typeface="+mj-lt"/>
              <a:buAutoNum type="arabicPeriod"/>
            </a:pPr>
            <a:r>
              <a:rPr lang="id-ID" sz="2000" b="1" dirty="0"/>
              <a:t>Entity-Relationship Model</a:t>
            </a:r>
            <a:r>
              <a:rPr lang="id-ID" sz="1200" b="1" dirty="0"/>
              <a:t>  </a:t>
            </a:r>
            <a:r>
              <a:rPr lang="en-US" sz="1200" b="1" dirty="0"/>
              <a:t>    </a:t>
            </a:r>
            <a:r>
              <a:rPr lang="id-ID" sz="1400" dirty="0"/>
              <a:t>(Buat ER diagram dari </a:t>
            </a:r>
            <a:r>
              <a:rPr lang="id-ID" sz="1400" dirty="0">
                <a:solidFill>
                  <a:srgbClr val="00B050"/>
                </a:solidFill>
              </a:rPr>
              <a:t>Entity Class)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/>
              <a:t>System Analysis and Design with 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36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/>
              <a:t>Use </a:t>
            </a:r>
            <a:r>
              <a:rPr lang="id-ID" dirty="0" err="1"/>
              <a:t>Case</a:t>
            </a:r>
            <a:r>
              <a:rPr lang="id-ID" dirty="0"/>
              <a:t> Diagram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26" t="5011" r="1535" b="2594"/>
          <a:stretch/>
        </p:blipFill>
        <p:spPr>
          <a:xfrm>
            <a:off x="1371600" y="1121664"/>
            <a:ext cx="6553200" cy="52964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90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 Diagram: </a:t>
            </a:r>
            <a:r>
              <a:rPr lang="en-US" dirty="0" err="1"/>
              <a:t>Memasukkan</a:t>
            </a:r>
            <a:r>
              <a:rPr lang="en-US" dirty="0"/>
              <a:t> </a:t>
            </a:r>
            <a:r>
              <a:rPr lang="en-US" dirty="0" err="1"/>
              <a:t>Kartu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13" t="5384" r="1513" b="24505"/>
          <a:stretch/>
        </p:blipFill>
        <p:spPr>
          <a:xfrm>
            <a:off x="762000" y="1066800"/>
            <a:ext cx="7924800" cy="52832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69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 Diagram: </a:t>
            </a:r>
            <a:r>
              <a:rPr lang="en-US" dirty="0" err="1"/>
              <a:t>Memasukkan</a:t>
            </a:r>
            <a:r>
              <a:rPr lang="en-US" dirty="0"/>
              <a:t> PIN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06" t="4586" r="2406" b="10850"/>
          <a:stretch/>
        </p:blipFill>
        <p:spPr>
          <a:xfrm>
            <a:off x="990600" y="838200"/>
            <a:ext cx="7112000" cy="5486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9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Diagram: </a:t>
            </a:r>
            <a:r>
              <a:rPr lang="en-US" dirty="0" err="1"/>
              <a:t>Mengecek</a:t>
            </a:r>
            <a:r>
              <a:rPr lang="en-US" dirty="0"/>
              <a:t> </a:t>
            </a:r>
            <a:r>
              <a:rPr lang="en-US" dirty="0" err="1"/>
              <a:t>Saldo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63" t="4595" r="2463" b="23805"/>
          <a:stretch/>
        </p:blipFill>
        <p:spPr>
          <a:xfrm>
            <a:off x="457200" y="1066800"/>
            <a:ext cx="8296509" cy="4724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9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 Diagram: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Uang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13" t="5487" r="1513" b="5487"/>
          <a:stretch/>
        </p:blipFill>
        <p:spPr>
          <a:xfrm>
            <a:off x="895350" y="838200"/>
            <a:ext cx="7353300" cy="557068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35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 Diagram: </a:t>
            </a:r>
            <a:r>
              <a:rPr lang="id-ID" dirty="0"/>
              <a:t>Mengirim</a:t>
            </a:r>
            <a:r>
              <a:rPr lang="en-US" dirty="0"/>
              <a:t> </a:t>
            </a:r>
            <a:r>
              <a:rPr lang="en-US" dirty="0" err="1"/>
              <a:t>Uang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06" t="3988" r="2406" b="3988"/>
          <a:stretch/>
        </p:blipFill>
        <p:spPr>
          <a:xfrm>
            <a:off x="1333500" y="816429"/>
            <a:ext cx="6477000" cy="57367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95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Most </a:t>
            </a:r>
            <a:r>
              <a:rPr lang="en-US" sz="3200" dirty="0">
                <a:solidFill>
                  <a:srgbClr val="C00000"/>
                </a:solidFill>
              </a:rPr>
              <a:t>commonly used technique</a:t>
            </a:r>
          </a:p>
          <a:p>
            <a:pPr eaLnBrk="1" hangingPunct="1"/>
            <a:r>
              <a:rPr lang="en-US" sz="3200" dirty="0"/>
              <a:t>Very natural</a:t>
            </a:r>
          </a:p>
          <a:p>
            <a:pPr lvl="1" eaLnBrk="1" hangingPunct="1"/>
            <a:r>
              <a:rPr lang="en-US" dirty="0"/>
              <a:t>If you need to know something, you </a:t>
            </a:r>
            <a:r>
              <a:rPr lang="en-US" dirty="0">
                <a:solidFill>
                  <a:srgbClr val="C00000"/>
                </a:solidFill>
              </a:rPr>
              <a:t>ask someone</a:t>
            </a:r>
            <a:endParaRPr lang="id-ID" dirty="0">
              <a:solidFill>
                <a:srgbClr val="C00000"/>
              </a:solidFill>
            </a:endParaRPr>
          </a:p>
          <a:p>
            <a:pPr eaLnBrk="1" hangingPunct="1"/>
            <a:r>
              <a:rPr lang="id-ID" dirty="0" err="1"/>
              <a:t>Five</a:t>
            </a:r>
            <a:r>
              <a:rPr lang="id-ID" dirty="0"/>
              <a:t> </a:t>
            </a:r>
            <a:r>
              <a:rPr lang="id-ID" dirty="0" err="1"/>
              <a:t>basic</a:t>
            </a:r>
            <a:r>
              <a:rPr lang="id-ID" dirty="0"/>
              <a:t> </a:t>
            </a:r>
            <a:r>
              <a:rPr lang="id-ID" dirty="0" err="1"/>
              <a:t>steps</a:t>
            </a:r>
            <a:r>
              <a:rPr lang="id-ID" dirty="0"/>
              <a:t>:</a:t>
            </a:r>
          </a:p>
          <a:p>
            <a:pPr marL="976312" lvl="1" indent="-514350" eaLnBrk="1" hangingPunct="1">
              <a:buFont typeface="+mj-lt"/>
              <a:buAutoNum type="arabicPeriod"/>
            </a:pPr>
            <a:r>
              <a:rPr lang="en-US" dirty="0"/>
              <a:t>Selecting interviewees</a:t>
            </a:r>
          </a:p>
          <a:p>
            <a:pPr marL="976312" lvl="1" indent="-514350" eaLnBrk="1" hangingPunct="1">
              <a:buFont typeface="+mj-lt"/>
              <a:buAutoNum type="arabicPeriod"/>
            </a:pPr>
            <a:r>
              <a:rPr lang="en-US" dirty="0"/>
              <a:t>Designing interview questions</a:t>
            </a:r>
          </a:p>
          <a:p>
            <a:pPr marL="976312" lvl="1" indent="-514350" eaLnBrk="1" hangingPunct="1">
              <a:buFont typeface="+mj-lt"/>
              <a:buAutoNum type="arabicPeriod"/>
            </a:pPr>
            <a:r>
              <a:rPr lang="en-US" dirty="0"/>
              <a:t>Preparing for the interview</a:t>
            </a:r>
          </a:p>
          <a:p>
            <a:pPr marL="976312" lvl="1" indent="-514350" eaLnBrk="1" hangingPunct="1">
              <a:buFont typeface="+mj-lt"/>
              <a:buAutoNum type="arabicPeriod"/>
            </a:pPr>
            <a:r>
              <a:rPr lang="en-US" dirty="0"/>
              <a:t>Conducting the interview</a:t>
            </a:r>
          </a:p>
          <a:p>
            <a:pPr marL="976312" lvl="1" indent="-514350" eaLnBrk="1" hangingPunct="1">
              <a:buFont typeface="+mj-lt"/>
              <a:buAutoNum type="arabicPeriod"/>
            </a:pPr>
            <a:r>
              <a:rPr lang="en-US" dirty="0"/>
              <a:t>Post-interview follow-up</a:t>
            </a:r>
          </a:p>
          <a:p>
            <a:pPr lvl="1" eaLnBrk="1" hangingPunct="1"/>
            <a:endParaRPr lang="en-US" dirty="0"/>
          </a:p>
        </p:txBody>
      </p:sp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2. Interviews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Activity Diagram: Men</a:t>
            </a:r>
            <a:r>
              <a:rPr lang="id-ID" sz="2800" dirty="0" err="1"/>
              <a:t>gupdate</a:t>
            </a:r>
            <a:r>
              <a:rPr lang="id-ID" sz="2800" dirty="0"/>
              <a:t> Informasi Kotak Deposit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46" t="5577" r="3207" b="3931"/>
          <a:stretch/>
        </p:blipFill>
        <p:spPr>
          <a:xfrm>
            <a:off x="1304924" y="1024304"/>
            <a:ext cx="6534151" cy="55288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2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Activity Diagram: </a:t>
            </a:r>
            <a:r>
              <a:rPr lang="id-ID" dirty="0"/>
              <a:t>Keluar Sistem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856" t="4591" r="1337" b="7955"/>
          <a:stretch/>
        </p:blipFill>
        <p:spPr>
          <a:xfrm>
            <a:off x="1345620" y="785030"/>
            <a:ext cx="7067551" cy="58335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98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9550"/>
            <a:ext cx="8866188" cy="647700"/>
          </a:xfrm>
        </p:spPr>
        <p:txBody>
          <a:bodyPr>
            <a:normAutofit/>
          </a:bodyPr>
          <a:lstStyle/>
          <a:p>
            <a:r>
              <a:rPr lang="en-US" dirty="0"/>
              <a:t>Sequence Diagram: </a:t>
            </a:r>
            <a:r>
              <a:rPr lang="en-US" dirty="0" err="1"/>
              <a:t>Memasukkan</a:t>
            </a:r>
            <a:r>
              <a:rPr lang="en-US" dirty="0"/>
              <a:t> </a:t>
            </a:r>
            <a:r>
              <a:rPr lang="en-US" dirty="0" err="1"/>
              <a:t>Kartu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465" t="6890" r="2714" b="2352"/>
          <a:stretch/>
        </p:blipFill>
        <p:spPr>
          <a:xfrm>
            <a:off x="933450" y="1030569"/>
            <a:ext cx="7277100" cy="549215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25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7800"/>
            <a:ext cx="8058150" cy="51816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sz="3200" dirty="0" err="1">
                <a:solidFill>
                  <a:srgbClr val="C00000"/>
                </a:solidFill>
              </a:rPr>
              <a:t>Boundary</a:t>
            </a:r>
            <a:r>
              <a:rPr lang="id-ID" sz="3200" dirty="0">
                <a:solidFill>
                  <a:srgbClr val="C00000"/>
                </a:solidFill>
              </a:rPr>
              <a:t> </a:t>
            </a:r>
            <a:r>
              <a:rPr lang="id-ID" sz="3200" dirty="0" err="1"/>
              <a:t>Class</a:t>
            </a:r>
            <a:endParaRPr lang="id-ID" sz="3200" dirty="0"/>
          </a:p>
          <a:p>
            <a:pPr marL="801687" lvl="1" indent="-514350"/>
            <a:r>
              <a:rPr lang="id-ID" sz="2800" dirty="0" err="1"/>
              <a:t>Class</a:t>
            </a:r>
            <a:r>
              <a:rPr lang="id-ID" sz="2800" dirty="0"/>
              <a:t> yang berhubungan dengan </a:t>
            </a:r>
            <a:r>
              <a:rPr lang="id-ID" sz="2800" dirty="0" err="1"/>
              <a:t>actor</a:t>
            </a:r>
            <a:r>
              <a:rPr lang="id-ID" sz="2800" dirty="0"/>
              <a:t> (</a:t>
            </a:r>
            <a:r>
              <a:rPr lang="id-ID" sz="2800" dirty="0" err="1"/>
              <a:t>user</a:t>
            </a:r>
            <a:r>
              <a:rPr lang="id-ID" sz="2800" dirty="0"/>
              <a:t> </a:t>
            </a:r>
            <a:r>
              <a:rPr lang="id-ID" sz="2800" dirty="0" err="1"/>
              <a:t>interface</a:t>
            </a:r>
            <a:r>
              <a:rPr lang="id-ID" sz="28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3200" dirty="0">
                <a:solidFill>
                  <a:srgbClr val="C00000"/>
                </a:solidFill>
              </a:rPr>
              <a:t>Control</a:t>
            </a:r>
            <a:r>
              <a:rPr lang="id-ID" sz="3200" dirty="0"/>
              <a:t> Class</a:t>
            </a:r>
          </a:p>
          <a:p>
            <a:pPr marL="801687" lvl="1" indent="-514350"/>
            <a:r>
              <a:rPr lang="id-ID" sz="2800" dirty="0" err="1"/>
              <a:t>Class</a:t>
            </a:r>
            <a:r>
              <a:rPr lang="id-ID" sz="2800" dirty="0"/>
              <a:t> yang berhubungan dengan pemrosesan, komputasi, penghitungan, </a:t>
            </a:r>
            <a:r>
              <a:rPr lang="id-ID" sz="2800" dirty="0" err="1"/>
              <a:t>dsb</a:t>
            </a:r>
            <a:endParaRPr lang="id-ID" sz="2800" dirty="0"/>
          </a:p>
          <a:p>
            <a:pPr marL="514350" indent="-514350">
              <a:buFont typeface="+mj-lt"/>
              <a:buAutoNum type="arabicPeriod"/>
            </a:pPr>
            <a:r>
              <a:rPr lang="id-ID" sz="3200" dirty="0">
                <a:solidFill>
                  <a:srgbClr val="C00000"/>
                </a:solidFill>
              </a:rPr>
              <a:t>Entity </a:t>
            </a:r>
            <a:r>
              <a:rPr lang="id-ID" sz="3200" dirty="0"/>
              <a:t>Class</a:t>
            </a:r>
          </a:p>
          <a:p>
            <a:pPr marL="801687" lvl="1" indent="-514350"/>
            <a:r>
              <a:rPr lang="id-ID" sz="2800" dirty="0" err="1"/>
              <a:t>Class</a:t>
            </a:r>
            <a:r>
              <a:rPr lang="id-ID" sz="2800" dirty="0"/>
              <a:t> yang berhubungan dengan data (flat </a:t>
            </a:r>
            <a:r>
              <a:rPr lang="id-ID" sz="2800" dirty="0" err="1"/>
              <a:t>file</a:t>
            </a:r>
            <a:r>
              <a:rPr lang="id-ID" sz="2800" dirty="0"/>
              <a:t> </a:t>
            </a:r>
            <a:r>
              <a:rPr lang="id-ID" sz="2800" dirty="0" err="1"/>
              <a:t>or</a:t>
            </a:r>
            <a:r>
              <a:rPr lang="id-ID" sz="2800" dirty="0"/>
              <a:t> </a:t>
            </a:r>
            <a:r>
              <a:rPr lang="id-ID" sz="2800" dirty="0" err="1"/>
              <a:t>database</a:t>
            </a:r>
            <a:r>
              <a:rPr lang="id-ID" sz="2800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Type</a:t>
            </a:r>
            <a:r>
              <a:rPr lang="id-ID" dirty="0"/>
              <a:t> of </a:t>
            </a:r>
            <a:r>
              <a:rPr lang="id-ID" dirty="0" err="1"/>
              <a:t>Class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899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866188" cy="647700"/>
          </a:xfrm>
        </p:spPr>
        <p:txBody>
          <a:bodyPr>
            <a:normAutofit/>
          </a:bodyPr>
          <a:lstStyle/>
          <a:p>
            <a:r>
              <a:rPr lang="en-US" dirty="0"/>
              <a:t>Sequence Diagram: </a:t>
            </a:r>
            <a:r>
              <a:rPr lang="en-US" dirty="0" err="1"/>
              <a:t>Memasukkan</a:t>
            </a:r>
            <a:r>
              <a:rPr lang="en-US" dirty="0"/>
              <a:t> PIN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088" t="3316" r="2734" b="29141"/>
          <a:stretch/>
        </p:blipFill>
        <p:spPr>
          <a:xfrm>
            <a:off x="1143000" y="766572"/>
            <a:ext cx="6858000" cy="573373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83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Sequence Diagram: </a:t>
            </a:r>
            <a:r>
              <a:rPr lang="en-US" dirty="0" err="1"/>
              <a:t>Mengecek</a:t>
            </a:r>
            <a:r>
              <a:rPr lang="en-US" dirty="0"/>
              <a:t> </a:t>
            </a:r>
            <a:r>
              <a:rPr lang="en-US" dirty="0" err="1"/>
              <a:t>Saldo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583" t="5725" r="1832" b="30077"/>
          <a:stretch/>
        </p:blipFill>
        <p:spPr>
          <a:xfrm>
            <a:off x="228600" y="1371600"/>
            <a:ext cx="8755119" cy="37338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71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Sequence Diagram: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Uang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208" t="6580" r="1908" b="2632"/>
          <a:stretch/>
        </p:blipFill>
        <p:spPr>
          <a:xfrm>
            <a:off x="339586" y="1028700"/>
            <a:ext cx="8464827" cy="5334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45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1"/>
            <a:ext cx="8362950" cy="685800"/>
          </a:xfrm>
        </p:spPr>
        <p:txBody>
          <a:bodyPr>
            <a:normAutofit/>
          </a:bodyPr>
          <a:lstStyle/>
          <a:p>
            <a:r>
              <a:rPr lang="en-US" dirty="0"/>
              <a:t>Sequence Diagram: </a:t>
            </a:r>
            <a:r>
              <a:rPr lang="id-ID" dirty="0"/>
              <a:t>Mengirim</a:t>
            </a:r>
            <a:r>
              <a:rPr lang="en-US" dirty="0"/>
              <a:t> </a:t>
            </a:r>
            <a:r>
              <a:rPr lang="en-US" dirty="0" err="1"/>
              <a:t>Uang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800" t="5008" r="1234" b="5008"/>
          <a:stretch/>
        </p:blipFill>
        <p:spPr>
          <a:xfrm>
            <a:off x="657225" y="838201"/>
            <a:ext cx="7829550" cy="57134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79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Sequence Diagram: </a:t>
            </a:r>
            <a:r>
              <a:rPr lang="id-ID" sz="2800" dirty="0" err="1"/>
              <a:t>Mengupdate</a:t>
            </a:r>
            <a:r>
              <a:rPr lang="id-ID" sz="2800" dirty="0"/>
              <a:t> Informasi Kotak Deposit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465" t="5725" r="2714" b="16794"/>
          <a:stretch/>
        </p:blipFill>
        <p:spPr>
          <a:xfrm>
            <a:off x="152400" y="847343"/>
            <a:ext cx="8458200" cy="558560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15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866188" cy="647700"/>
          </a:xfrm>
        </p:spPr>
        <p:txBody>
          <a:bodyPr>
            <a:normAutofit/>
          </a:bodyPr>
          <a:lstStyle/>
          <a:p>
            <a:r>
              <a:rPr lang="en-US" dirty="0"/>
              <a:t>Sequence Diagram: </a:t>
            </a:r>
            <a:r>
              <a:rPr lang="id-ID" dirty="0"/>
              <a:t>Keluar Sistem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028" t="5725" r="2885" b="30077"/>
          <a:stretch/>
        </p:blipFill>
        <p:spPr>
          <a:xfrm>
            <a:off x="304800" y="1219200"/>
            <a:ext cx="8534402" cy="42672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68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Allows </a:t>
            </a:r>
            <a:r>
              <a:rPr lang="en-US" sz="3200" dirty="0">
                <a:solidFill>
                  <a:srgbClr val="C00000"/>
                </a:solidFill>
              </a:rPr>
              <a:t>project managers, users, and developers to work together</a:t>
            </a:r>
          </a:p>
          <a:p>
            <a:pPr eaLnBrk="1" hangingPunct="1"/>
            <a:r>
              <a:rPr lang="en-US" sz="3200" dirty="0"/>
              <a:t>May </a:t>
            </a:r>
            <a:r>
              <a:rPr lang="en-US" sz="3200" dirty="0">
                <a:solidFill>
                  <a:srgbClr val="C00000"/>
                </a:solidFill>
              </a:rPr>
              <a:t>reduce scope creep by 50%</a:t>
            </a:r>
          </a:p>
          <a:p>
            <a:pPr eaLnBrk="1" hangingPunct="1"/>
            <a:r>
              <a:rPr lang="en-US" sz="3200" dirty="0"/>
              <a:t>Avoids requirements being too specific or too vague</a:t>
            </a:r>
          </a:p>
          <a:p>
            <a:pPr eaLnBrk="1" hangingPunct="1"/>
            <a:r>
              <a:rPr lang="en-US" sz="3200" dirty="0"/>
              <a:t>Include 10 to 20 users</a:t>
            </a:r>
          </a:p>
          <a:p>
            <a:pPr eaLnBrk="1" hangingPunct="1"/>
            <a:r>
              <a:rPr lang="en-US" sz="3200" dirty="0"/>
              <a:t>Tend to last 5 to 10 days over a three week period</a:t>
            </a:r>
          </a:p>
          <a:p>
            <a:pPr eaLnBrk="1" hangingPunct="1"/>
            <a:endParaRPr lang="en-US" sz="3200" dirty="0"/>
          </a:p>
        </p:txBody>
      </p:sp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eaLnBrk="1" hangingPunct="1"/>
            <a:r>
              <a:rPr lang="en-US" sz="4400" dirty="0">
                <a:latin typeface="+mj-lt"/>
              </a:rPr>
              <a:t>3. Joint Application Design (JAD)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811" t="4581" r="1811" b="1651"/>
          <a:stretch/>
        </p:blipFill>
        <p:spPr>
          <a:xfrm>
            <a:off x="409574" y="838200"/>
            <a:ext cx="8324852" cy="579120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89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Diagram</a:t>
            </a:r>
            <a:r>
              <a:rPr lang="id-ID" dirty="0"/>
              <a:t> (</a:t>
            </a:r>
            <a:r>
              <a:rPr lang="en-US" dirty="0"/>
              <a:t>3</a:t>
            </a:r>
            <a:r>
              <a:rPr lang="id-ID" dirty="0"/>
              <a:t> Tier)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2" t="6779" r="1247" b="3390"/>
          <a:stretch/>
        </p:blipFill>
        <p:spPr>
          <a:xfrm>
            <a:off x="184029" y="1295400"/>
            <a:ext cx="8775941" cy="4267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9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Data Model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60" t="5172" r="2460" b="3512"/>
          <a:stretch/>
        </p:blipFill>
        <p:spPr>
          <a:xfrm>
            <a:off x="1602796" y="789040"/>
            <a:ext cx="6553200" cy="581332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97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Design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5" t="17500" r="43376" b="35893"/>
          <a:stretch/>
        </p:blipFill>
        <p:spPr bwMode="auto">
          <a:xfrm>
            <a:off x="762000" y="947416"/>
            <a:ext cx="7772400" cy="539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0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Design</a:t>
            </a:r>
            <a:r>
              <a:rPr lang="id-ID" dirty="0"/>
              <a:t> (</a:t>
            </a:r>
            <a:r>
              <a:rPr lang="id-ID" dirty="0" err="1"/>
              <a:t>Sparx</a:t>
            </a:r>
            <a:r>
              <a:rPr lang="id-ID" dirty="0"/>
              <a:t> EA)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650" t="7496" r="2324" b="2183"/>
          <a:stretch/>
        </p:blipFill>
        <p:spPr>
          <a:xfrm>
            <a:off x="1447800" y="762000"/>
            <a:ext cx="6096000" cy="583842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70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Design (</a:t>
            </a:r>
            <a:r>
              <a:rPr lang="en-US" dirty="0" err="1"/>
              <a:t>Netbeans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500" t="14445" r="55000" b="48222"/>
          <a:stretch/>
        </p:blipFill>
        <p:spPr>
          <a:xfrm>
            <a:off x="277812" y="990600"/>
            <a:ext cx="4038600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500" t="14445" r="55000" b="50000"/>
          <a:stretch/>
        </p:blipFill>
        <p:spPr>
          <a:xfrm>
            <a:off x="4953000" y="3352800"/>
            <a:ext cx="4038600" cy="304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36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858" y="990600"/>
            <a:ext cx="8143142" cy="5791200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 err="1"/>
              <a:t>Gunakan</a:t>
            </a:r>
            <a:r>
              <a:rPr lang="en-US" sz="2600" dirty="0"/>
              <a:t> </a:t>
            </a:r>
            <a:r>
              <a:rPr lang="en-US" sz="2600" dirty="0" err="1"/>
              <a:t>pola</a:t>
            </a:r>
            <a:r>
              <a:rPr lang="en-US" sz="2600" dirty="0"/>
              <a:t> Subject-Verb-Object (</a:t>
            </a:r>
            <a:r>
              <a:rPr lang="en-US" sz="2600" dirty="0">
                <a:solidFill>
                  <a:srgbClr val="C00000"/>
                </a:solidFill>
              </a:rPr>
              <a:t>S-V-O</a:t>
            </a:r>
            <a:r>
              <a:rPr lang="en-US" sz="2600" dirty="0"/>
              <a:t>) </a:t>
            </a:r>
            <a:r>
              <a:rPr lang="en-US" sz="2600" dirty="0" err="1"/>
              <a:t>untuk</a:t>
            </a:r>
            <a:r>
              <a:rPr lang="en-US" sz="2600" dirty="0"/>
              <a:t> use case diagram (Actor – Use Case) </a:t>
            </a:r>
            <a:r>
              <a:rPr lang="en-US" sz="2600" dirty="0" err="1"/>
              <a:t>dan</a:t>
            </a:r>
            <a:r>
              <a:rPr lang="en-US" sz="2600" dirty="0"/>
              <a:t> Activity Diagram (Partition – </a:t>
            </a:r>
            <a:r>
              <a:rPr lang="id-ID" sz="2600" dirty="0" err="1"/>
              <a:t>Action</a:t>
            </a:r>
            <a:r>
              <a:rPr lang="en-US" sz="2600" dirty="0"/>
              <a:t>)</a:t>
            </a:r>
          </a:p>
          <a:p>
            <a:r>
              <a:rPr lang="en-US" sz="2600" dirty="0"/>
              <a:t>Use </a:t>
            </a:r>
            <a:r>
              <a:rPr lang="id-ID" sz="2600" dirty="0"/>
              <a:t>C</a:t>
            </a:r>
            <a:r>
              <a:rPr lang="en-US" sz="2600" dirty="0" err="1"/>
              <a:t>ase</a:t>
            </a:r>
            <a:r>
              <a:rPr lang="en-US" sz="2600" dirty="0"/>
              <a:t> </a:t>
            </a:r>
            <a:r>
              <a:rPr lang="id-ID" sz="2600" dirty="0"/>
              <a:t>D</a:t>
            </a:r>
            <a:r>
              <a:rPr lang="en-US" sz="2600" dirty="0" err="1"/>
              <a:t>iagram</a:t>
            </a:r>
            <a:r>
              <a:rPr lang="en-US" sz="2600" dirty="0"/>
              <a:t> </a:t>
            </a:r>
            <a:r>
              <a:rPr lang="en-US" sz="2600" dirty="0" err="1"/>
              <a:t>adalah</a:t>
            </a:r>
            <a:r>
              <a:rPr lang="en-US" sz="2600" dirty="0"/>
              <a:t> </a:t>
            </a:r>
            <a:r>
              <a:rPr lang="en-US" sz="2600" dirty="0" err="1">
                <a:solidFill>
                  <a:srgbClr val="C00000"/>
                </a:solidFill>
              </a:rPr>
              <a:t>apa</a:t>
            </a:r>
            <a:r>
              <a:rPr lang="en-US" sz="2600" dirty="0">
                <a:solidFill>
                  <a:srgbClr val="C00000"/>
                </a:solidFill>
              </a:rPr>
              <a:t> yang </a:t>
            </a:r>
            <a:r>
              <a:rPr lang="en-US" sz="2600" dirty="0" err="1">
                <a:solidFill>
                  <a:srgbClr val="C00000"/>
                </a:solidFill>
              </a:rPr>
              <a:t>dilakukan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id-ID" sz="2600" dirty="0">
                <a:solidFill>
                  <a:srgbClr val="C00000"/>
                </a:solidFill>
              </a:rPr>
              <a:t>A</a:t>
            </a:r>
            <a:r>
              <a:rPr lang="en-US" sz="2600" dirty="0" err="1">
                <a:solidFill>
                  <a:srgbClr val="C00000"/>
                </a:solidFill>
              </a:rPr>
              <a:t>ctor</a:t>
            </a:r>
            <a:r>
              <a:rPr lang="en-US" sz="2600" dirty="0">
                <a:solidFill>
                  <a:srgbClr val="C00000"/>
                </a:solidFill>
              </a:rPr>
              <a:t> di s</a:t>
            </a:r>
            <a:r>
              <a:rPr lang="id-ID" sz="2600" dirty="0">
                <a:solidFill>
                  <a:srgbClr val="C00000"/>
                </a:solidFill>
              </a:rPr>
              <a:t>i</a:t>
            </a:r>
            <a:r>
              <a:rPr lang="en-US" sz="2600" dirty="0">
                <a:solidFill>
                  <a:srgbClr val="C00000"/>
                </a:solidFill>
              </a:rPr>
              <a:t>stem</a:t>
            </a:r>
            <a:r>
              <a:rPr lang="en-US" sz="2600" dirty="0"/>
              <a:t>, </a:t>
            </a:r>
            <a:r>
              <a:rPr lang="en-US" sz="2600" dirty="0" err="1"/>
              <a:t>bukan</a:t>
            </a:r>
            <a:r>
              <a:rPr lang="en-US" sz="2600" dirty="0"/>
              <a:t> </a:t>
            </a:r>
            <a:r>
              <a:rPr lang="en-US" sz="2600" dirty="0" err="1"/>
              <a:t>apa</a:t>
            </a:r>
            <a:r>
              <a:rPr lang="en-US" sz="2600" dirty="0"/>
              <a:t> yang </a:t>
            </a:r>
            <a:r>
              <a:rPr lang="en-US" sz="2600" dirty="0" err="1"/>
              <a:t>dilakukan</a:t>
            </a:r>
            <a:r>
              <a:rPr lang="en-US" sz="2600" dirty="0"/>
              <a:t> </a:t>
            </a:r>
            <a:r>
              <a:rPr lang="en-US" sz="2600" dirty="0" err="1"/>
              <a:t>oleh</a:t>
            </a:r>
            <a:r>
              <a:rPr lang="en-US" sz="2600" dirty="0"/>
              <a:t> s</a:t>
            </a:r>
            <a:r>
              <a:rPr lang="id-ID" sz="2600" dirty="0"/>
              <a:t>i</a:t>
            </a:r>
            <a:r>
              <a:rPr lang="en-US" sz="2600" dirty="0"/>
              <a:t>stem</a:t>
            </a:r>
          </a:p>
          <a:p>
            <a:r>
              <a:rPr lang="en-US" sz="2600" dirty="0" err="1"/>
              <a:t>Pada</a:t>
            </a:r>
            <a:r>
              <a:rPr lang="en-US" sz="2600" dirty="0"/>
              <a:t> </a:t>
            </a:r>
            <a:r>
              <a:rPr lang="id-ID" sz="2600" dirty="0"/>
              <a:t>S</a:t>
            </a:r>
            <a:r>
              <a:rPr lang="en-US" sz="2600" dirty="0" err="1"/>
              <a:t>equence</a:t>
            </a:r>
            <a:r>
              <a:rPr lang="en-US" sz="2600" dirty="0"/>
              <a:t> </a:t>
            </a:r>
            <a:r>
              <a:rPr lang="id-ID" sz="2600" dirty="0"/>
              <a:t>D</a:t>
            </a:r>
            <a:r>
              <a:rPr lang="en-US" sz="2600" dirty="0" err="1"/>
              <a:t>iagram</a:t>
            </a:r>
            <a:r>
              <a:rPr lang="en-US" sz="2600" dirty="0"/>
              <a:t> </a:t>
            </a:r>
            <a:r>
              <a:rPr lang="en-US" sz="2600" dirty="0" err="1">
                <a:solidFill>
                  <a:srgbClr val="C00000"/>
                </a:solidFill>
              </a:rPr>
              <a:t>perhatikan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en-US" sz="2600" dirty="0" err="1">
                <a:solidFill>
                  <a:srgbClr val="C00000"/>
                </a:solidFill>
              </a:rPr>
              <a:t>transaksi</a:t>
            </a:r>
            <a:r>
              <a:rPr lang="en-US" sz="2600" dirty="0">
                <a:solidFill>
                  <a:srgbClr val="C00000"/>
                </a:solidFill>
              </a:rPr>
              <a:t> yang </a:t>
            </a:r>
            <a:r>
              <a:rPr lang="en-US" sz="2600" dirty="0" err="1">
                <a:solidFill>
                  <a:srgbClr val="C00000"/>
                </a:solidFill>
              </a:rPr>
              <a:t>harusnya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en-US" sz="2600" dirty="0" err="1">
                <a:solidFill>
                  <a:srgbClr val="C00000"/>
                </a:solidFill>
              </a:rPr>
              <a:t>datangnya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en-US" sz="2600" dirty="0" err="1">
                <a:solidFill>
                  <a:srgbClr val="C00000"/>
                </a:solidFill>
              </a:rPr>
              <a:t>dari</a:t>
            </a:r>
            <a:r>
              <a:rPr lang="en-US" sz="2600" dirty="0">
                <a:solidFill>
                  <a:srgbClr val="C00000"/>
                </a:solidFill>
              </a:rPr>
              <a:t> actor</a:t>
            </a:r>
            <a:r>
              <a:rPr lang="en-US" sz="2600" dirty="0"/>
              <a:t>, </a:t>
            </a:r>
            <a:r>
              <a:rPr lang="en-US" sz="2600" dirty="0" err="1"/>
              <a:t>dan</a:t>
            </a:r>
            <a:r>
              <a:rPr lang="en-US" sz="2600" dirty="0"/>
              <a:t> </a:t>
            </a:r>
            <a:r>
              <a:rPr lang="en-US" sz="2600" dirty="0" err="1"/>
              <a:t>bukan</a:t>
            </a:r>
            <a:r>
              <a:rPr lang="en-US" sz="2600" dirty="0"/>
              <a:t> </a:t>
            </a:r>
            <a:r>
              <a:rPr lang="en-US" sz="2600" dirty="0" err="1"/>
              <a:t>dari</a:t>
            </a:r>
            <a:r>
              <a:rPr lang="en-US" sz="2600" dirty="0"/>
              <a:t> object lain</a:t>
            </a:r>
          </a:p>
          <a:p>
            <a:r>
              <a:rPr lang="en-US" sz="2600" dirty="0"/>
              <a:t>Naming </a:t>
            </a:r>
            <a:r>
              <a:rPr lang="en-US" sz="2600" dirty="0" err="1"/>
              <a:t>untuk</a:t>
            </a:r>
            <a:r>
              <a:rPr lang="en-US" sz="2600" dirty="0"/>
              <a:t> </a:t>
            </a:r>
            <a:r>
              <a:rPr lang="en-US" sz="2600" dirty="0">
                <a:solidFill>
                  <a:srgbClr val="C00000"/>
                </a:solidFill>
              </a:rPr>
              <a:t>object </a:t>
            </a:r>
            <a:r>
              <a:rPr lang="en-US" sz="2600" dirty="0" err="1">
                <a:solidFill>
                  <a:srgbClr val="C00000"/>
                </a:solidFill>
              </a:rPr>
              <a:t>dan</a:t>
            </a:r>
            <a:r>
              <a:rPr lang="en-US" sz="2600" dirty="0">
                <a:solidFill>
                  <a:srgbClr val="C00000"/>
                </a:solidFill>
              </a:rPr>
              <a:t> class </a:t>
            </a:r>
            <a:r>
              <a:rPr lang="en-US" sz="2600" dirty="0" err="1">
                <a:solidFill>
                  <a:srgbClr val="C00000"/>
                </a:solidFill>
              </a:rPr>
              <a:t>adalah</a:t>
            </a:r>
            <a:r>
              <a:rPr lang="en-US" sz="2600" dirty="0">
                <a:solidFill>
                  <a:srgbClr val="C00000"/>
                </a:solidFill>
              </a:rPr>
              <a:t> kata </a:t>
            </a:r>
            <a:r>
              <a:rPr lang="en-US" sz="2600" dirty="0" err="1">
                <a:solidFill>
                  <a:srgbClr val="C00000"/>
                </a:solidFill>
              </a:rPr>
              <a:t>benda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en-US" sz="2600" dirty="0"/>
              <a:t>(noun), </a:t>
            </a:r>
            <a:r>
              <a:rPr lang="en-US" sz="2600" dirty="0" err="1"/>
              <a:t>untuk</a:t>
            </a:r>
            <a:r>
              <a:rPr lang="en-US" sz="2600" dirty="0"/>
              <a:t> message di </a:t>
            </a:r>
            <a:r>
              <a:rPr lang="id-ID" sz="2600" dirty="0"/>
              <a:t>S</a:t>
            </a:r>
            <a:r>
              <a:rPr lang="en-US" sz="2600" dirty="0" err="1"/>
              <a:t>equence</a:t>
            </a:r>
            <a:r>
              <a:rPr lang="en-US" sz="2600" dirty="0"/>
              <a:t> </a:t>
            </a:r>
            <a:r>
              <a:rPr lang="id-ID" sz="2600" dirty="0"/>
              <a:t>D</a:t>
            </a:r>
            <a:r>
              <a:rPr lang="en-US" sz="2600" dirty="0" err="1"/>
              <a:t>iagram</a:t>
            </a:r>
            <a:r>
              <a:rPr lang="en-US" sz="2600" dirty="0"/>
              <a:t> (method) </a:t>
            </a:r>
            <a:r>
              <a:rPr lang="en-US" sz="2600" dirty="0" err="1"/>
              <a:t>adalah</a:t>
            </a:r>
            <a:r>
              <a:rPr lang="en-US" sz="2600" dirty="0"/>
              <a:t> kata</a:t>
            </a:r>
            <a:r>
              <a:rPr lang="id-ID" sz="2600" dirty="0"/>
              <a:t> </a:t>
            </a:r>
            <a:r>
              <a:rPr lang="en-US" sz="2600" dirty="0" err="1"/>
              <a:t>kerja</a:t>
            </a:r>
            <a:endParaRPr lang="en-US" sz="2600" dirty="0"/>
          </a:p>
          <a:p>
            <a:r>
              <a:rPr lang="id-ID" sz="2600" dirty="0" err="1"/>
              <a:t>Object</a:t>
            </a:r>
            <a:r>
              <a:rPr lang="id-ID" sz="2600" dirty="0"/>
              <a:t> </a:t>
            </a:r>
            <a:r>
              <a:rPr lang="id-ID" sz="2600" dirty="0" err="1"/>
              <a:t>lifeline</a:t>
            </a:r>
            <a:r>
              <a:rPr lang="id-ID" sz="2600" dirty="0"/>
              <a:t> dan </a:t>
            </a:r>
            <a:r>
              <a:rPr lang="id-ID" sz="2600" dirty="0" err="1"/>
              <a:t>message</a:t>
            </a:r>
            <a:r>
              <a:rPr lang="id-ID" sz="2600" dirty="0"/>
              <a:t> di </a:t>
            </a:r>
            <a:r>
              <a:rPr lang="id-ID" sz="2600" dirty="0" err="1"/>
              <a:t>Sequence</a:t>
            </a:r>
            <a:r>
              <a:rPr lang="id-ID" sz="2600" dirty="0"/>
              <a:t> Diagram dan nama </a:t>
            </a:r>
            <a:r>
              <a:rPr lang="id-ID" sz="2600" dirty="0" err="1"/>
              <a:t>class</a:t>
            </a:r>
            <a:r>
              <a:rPr lang="id-ID" sz="2600" dirty="0"/>
              <a:t> di </a:t>
            </a:r>
            <a:r>
              <a:rPr lang="id-ID" sz="2600" dirty="0" err="1"/>
              <a:t>Class</a:t>
            </a:r>
            <a:r>
              <a:rPr lang="id-ID" sz="2600" dirty="0"/>
              <a:t> Diagram, </a:t>
            </a:r>
            <a:r>
              <a:rPr lang="id-ID" sz="2600" dirty="0">
                <a:solidFill>
                  <a:srgbClr val="C00000"/>
                </a:solidFill>
              </a:rPr>
              <a:t>tidak boleh menggunakan spasi</a:t>
            </a:r>
            <a:r>
              <a:rPr lang="id-ID" sz="2600" dirty="0"/>
              <a:t>, karena akan jadi </a:t>
            </a:r>
            <a:r>
              <a:rPr lang="id-ID" sz="2600" dirty="0" err="1"/>
              <a:t>Class</a:t>
            </a:r>
            <a:r>
              <a:rPr lang="id-ID" sz="2600" dirty="0"/>
              <a:t> dan </a:t>
            </a:r>
            <a:r>
              <a:rPr lang="id-ID" sz="2600" dirty="0" err="1"/>
              <a:t>Method</a:t>
            </a:r>
            <a:r>
              <a:rPr lang="id-ID" sz="2600" dirty="0"/>
              <a:t> di kode program</a:t>
            </a:r>
            <a:endParaRPr lang="en-US" sz="2600" dirty="0"/>
          </a:p>
          <a:p>
            <a:r>
              <a:rPr lang="id-ID" sz="2600" dirty="0" err="1">
                <a:solidFill>
                  <a:srgbClr val="C00000"/>
                </a:solidFill>
              </a:rPr>
              <a:t>Actor</a:t>
            </a:r>
            <a:r>
              <a:rPr lang="id-ID" sz="2600" dirty="0"/>
              <a:t> akan mengirim </a:t>
            </a:r>
            <a:r>
              <a:rPr lang="id-ID" sz="2600" dirty="0" err="1">
                <a:solidFill>
                  <a:srgbClr val="C00000"/>
                </a:solidFill>
              </a:rPr>
              <a:t>message</a:t>
            </a:r>
            <a:r>
              <a:rPr lang="id-ID" sz="2600" dirty="0">
                <a:solidFill>
                  <a:srgbClr val="C00000"/>
                </a:solidFill>
              </a:rPr>
              <a:t> hanya ke </a:t>
            </a:r>
            <a:r>
              <a:rPr lang="id-ID" sz="2600" dirty="0" err="1">
                <a:solidFill>
                  <a:srgbClr val="C00000"/>
                </a:solidFill>
              </a:rPr>
              <a:t>Boundary</a:t>
            </a:r>
            <a:r>
              <a:rPr lang="id-ID" sz="2600" dirty="0">
                <a:solidFill>
                  <a:srgbClr val="C00000"/>
                </a:solidFill>
              </a:rPr>
              <a:t> </a:t>
            </a:r>
            <a:r>
              <a:rPr lang="id-ID" sz="2600" dirty="0" err="1">
                <a:solidFill>
                  <a:srgbClr val="C00000"/>
                </a:solidFill>
              </a:rPr>
              <a:t>Class</a:t>
            </a:r>
            <a:r>
              <a:rPr lang="id-ID" sz="2600" dirty="0"/>
              <a:t>, tidak ke </a:t>
            </a:r>
            <a:r>
              <a:rPr lang="id-ID" sz="2600" dirty="0" err="1"/>
              <a:t>Control</a:t>
            </a:r>
            <a:r>
              <a:rPr lang="id-ID" sz="2600" dirty="0"/>
              <a:t> atau </a:t>
            </a:r>
            <a:r>
              <a:rPr lang="id-ID" sz="2600" dirty="0" err="1"/>
              <a:t>Entity</a:t>
            </a:r>
            <a:r>
              <a:rPr lang="id-ID" sz="2600" dirty="0"/>
              <a:t> </a:t>
            </a:r>
            <a:r>
              <a:rPr lang="id-ID" sz="2600" dirty="0" err="1"/>
              <a:t>Class</a:t>
            </a:r>
            <a:endParaRPr lang="id-ID" sz="2600" dirty="0"/>
          </a:p>
          <a:p>
            <a:r>
              <a:rPr lang="id-ID" sz="2600" dirty="0" err="1">
                <a:solidFill>
                  <a:srgbClr val="C00000"/>
                </a:solidFill>
              </a:rPr>
              <a:t>Entity</a:t>
            </a:r>
            <a:r>
              <a:rPr lang="id-ID" sz="2600" dirty="0">
                <a:solidFill>
                  <a:srgbClr val="C00000"/>
                </a:solidFill>
              </a:rPr>
              <a:t> </a:t>
            </a:r>
            <a:r>
              <a:rPr lang="id-ID" sz="2600" dirty="0" err="1">
                <a:solidFill>
                  <a:srgbClr val="C00000"/>
                </a:solidFill>
              </a:rPr>
              <a:t>Class</a:t>
            </a:r>
            <a:r>
              <a:rPr lang="id-ID" sz="2600" dirty="0">
                <a:solidFill>
                  <a:srgbClr val="C00000"/>
                </a:solidFill>
              </a:rPr>
              <a:t> </a:t>
            </a:r>
            <a:r>
              <a:rPr lang="id-ID" sz="2600" dirty="0"/>
              <a:t>bukan </a:t>
            </a:r>
            <a:r>
              <a:rPr lang="id-ID" sz="2600" dirty="0" err="1"/>
              <a:t>consumer</a:t>
            </a:r>
            <a:r>
              <a:rPr lang="id-ID" sz="2600" dirty="0"/>
              <a:t>, jadi </a:t>
            </a:r>
            <a:r>
              <a:rPr lang="id-ID" sz="2600" dirty="0">
                <a:solidFill>
                  <a:srgbClr val="C00000"/>
                </a:solidFill>
              </a:rPr>
              <a:t>tidak pernah mengirim </a:t>
            </a:r>
            <a:r>
              <a:rPr lang="id-ID" sz="2600" dirty="0" err="1">
                <a:solidFill>
                  <a:srgbClr val="C00000"/>
                </a:solidFill>
              </a:rPr>
              <a:t>message</a:t>
            </a:r>
            <a:r>
              <a:rPr lang="id-ID" sz="2600" dirty="0">
                <a:solidFill>
                  <a:srgbClr val="C00000"/>
                </a:solidFill>
              </a:rPr>
              <a:t> </a:t>
            </a:r>
            <a:r>
              <a:rPr lang="id-ID" sz="2600" dirty="0"/>
              <a:t>ke </a:t>
            </a:r>
            <a:r>
              <a:rPr lang="id-ID" sz="2600" dirty="0" err="1"/>
              <a:t>Boundary</a:t>
            </a:r>
            <a:r>
              <a:rPr lang="id-ID" sz="2600" dirty="0"/>
              <a:t> atau </a:t>
            </a:r>
            <a:r>
              <a:rPr lang="id-ID" sz="2600" dirty="0" err="1"/>
              <a:t>Control</a:t>
            </a:r>
            <a:r>
              <a:rPr lang="id-ID" sz="2600" dirty="0"/>
              <a:t> </a:t>
            </a:r>
            <a:r>
              <a:rPr lang="id-ID" sz="2600" dirty="0" err="1"/>
              <a:t>Class</a:t>
            </a:r>
            <a:endParaRPr lang="id-ID" sz="2600" dirty="0"/>
          </a:p>
          <a:p>
            <a:r>
              <a:rPr lang="en-US" sz="2600" dirty="0"/>
              <a:t>Boundary class </a:t>
            </a:r>
            <a:r>
              <a:rPr lang="en-US" sz="2600" dirty="0" err="1"/>
              <a:t>akan</a:t>
            </a:r>
            <a:r>
              <a:rPr lang="en-US" sz="2600" dirty="0"/>
              <a:t> </a:t>
            </a:r>
            <a:r>
              <a:rPr lang="en-US" sz="2600" dirty="0" err="1"/>
              <a:t>menjadi</a:t>
            </a:r>
            <a:r>
              <a:rPr lang="en-US" sz="2600" dirty="0"/>
              <a:t> UI Design, entity class </a:t>
            </a:r>
            <a:r>
              <a:rPr lang="en-US" sz="2600" dirty="0" err="1"/>
              <a:t>akan</a:t>
            </a:r>
            <a:r>
              <a:rPr lang="en-US" sz="2600" dirty="0"/>
              <a:t> </a:t>
            </a:r>
            <a:r>
              <a:rPr lang="en-US" sz="2600" dirty="0" err="1"/>
              <a:t>menjadi</a:t>
            </a:r>
            <a:r>
              <a:rPr lang="en-US" sz="2600" dirty="0"/>
              <a:t> Data Model</a:t>
            </a:r>
            <a:endParaRPr lang="id-ID" sz="2600" dirty="0"/>
          </a:p>
          <a:p>
            <a:r>
              <a:rPr lang="en-US" sz="2600" dirty="0"/>
              <a:t>Class diagram </a:t>
            </a:r>
            <a:r>
              <a:rPr lang="en-US" sz="2600" dirty="0" err="1"/>
              <a:t>tidak</a:t>
            </a:r>
            <a:r>
              <a:rPr lang="en-US" sz="2600" dirty="0"/>
              <a:t> </a:t>
            </a:r>
            <a:r>
              <a:rPr lang="en-US" sz="2600" dirty="0" err="1"/>
              <a:t>menunjukkan</a:t>
            </a:r>
            <a:r>
              <a:rPr lang="en-US" sz="2600" dirty="0"/>
              <a:t> </a:t>
            </a:r>
            <a:r>
              <a:rPr lang="en-US" sz="2600" dirty="0" err="1"/>
              <a:t>alur</a:t>
            </a:r>
            <a:r>
              <a:rPr lang="en-US" sz="2600" dirty="0"/>
              <a:t>, </a:t>
            </a:r>
            <a:r>
              <a:rPr lang="en-US" sz="2600" dirty="0" err="1"/>
              <a:t>tapi</a:t>
            </a:r>
            <a:r>
              <a:rPr lang="en-US" sz="2600" dirty="0"/>
              <a:t> </a:t>
            </a:r>
            <a:r>
              <a:rPr lang="en-US" sz="2600" dirty="0" err="1"/>
              <a:t>menunjukkan</a:t>
            </a:r>
            <a:r>
              <a:rPr lang="en-US" sz="2600" dirty="0"/>
              <a:t> </a:t>
            </a:r>
            <a:r>
              <a:rPr lang="en-US" sz="2600" dirty="0" err="1">
                <a:solidFill>
                  <a:srgbClr val="C00000"/>
                </a:solidFill>
              </a:rPr>
              <a:t>struktur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en-US" sz="2600" dirty="0" err="1">
                <a:solidFill>
                  <a:srgbClr val="C00000"/>
                </a:solidFill>
              </a:rPr>
              <a:t>dan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en-US" sz="2600" dirty="0" err="1">
                <a:solidFill>
                  <a:srgbClr val="C00000"/>
                </a:solidFill>
              </a:rPr>
              <a:t>komposisi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en-US" sz="2600" dirty="0" err="1">
                <a:solidFill>
                  <a:srgbClr val="C00000"/>
                </a:solidFill>
              </a:rPr>
              <a:t>dari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en-US" sz="2600" dirty="0" err="1">
                <a:solidFill>
                  <a:srgbClr val="C00000"/>
                </a:solidFill>
              </a:rPr>
              <a:t>sistem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en-US" sz="2600" dirty="0" err="1"/>
              <a:t>yg</a:t>
            </a:r>
            <a:r>
              <a:rPr lang="en-US" sz="2600" dirty="0"/>
              <a:t> </a:t>
            </a:r>
            <a:r>
              <a:rPr lang="en-US" sz="2600" dirty="0" err="1"/>
              <a:t>kita</a:t>
            </a:r>
            <a:r>
              <a:rPr lang="en-US" sz="2600" dirty="0"/>
              <a:t> </a:t>
            </a:r>
            <a:r>
              <a:rPr lang="en-US" sz="2600" dirty="0" err="1"/>
              <a:t>bangun</a:t>
            </a:r>
            <a:endParaRPr lang="en-US" sz="2600" dirty="0"/>
          </a:p>
          <a:p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Catatan</a:t>
            </a:r>
            <a:r>
              <a:rPr lang="en-US" dirty="0"/>
              <a:t>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38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66801"/>
            <a:ext cx="8229600" cy="53340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/>
              <a:t>Alan Dennis</a:t>
            </a:r>
            <a:r>
              <a:rPr lang="id-ID" sz="2600" dirty="0"/>
              <a:t>  et al,  </a:t>
            </a:r>
            <a:r>
              <a:rPr lang="en-US" sz="2600" dirty="0">
                <a:solidFill>
                  <a:srgbClr val="C00000"/>
                </a:solidFill>
              </a:rPr>
              <a:t>Systems Analysis and Design with UML </a:t>
            </a:r>
            <a:r>
              <a:rPr lang="id-ID" sz="2600" dirty="0">
                <a:solidFill>
                  <a:srgbClr val="C00000"/>
                </a:solidFill>
              </a:rPr>
              <a:t>4</a:t>
            </a:r>
            <a:r>
              <a:rPr lang="id-ID" sz="2600" baseline="30000" dirty="0">
                <a:solidFill>
                  <a:srgbClr val="C00000"/>
                </a:solidFill>
              </a:rPr>
              <a:t>th</a:t>
            </a:r>
            <a:r>
              <a:rPr lang="en-US" sz="2600" dirty="0">
                <a:solidFill>
                  <a:srgbClr val="C00000"/>
                </a:solidFill>
              </a:rPr>
              <a:t> Edition</a:t>
            </a:r>
            <a:r>
              <a:rPr lang="id-ID" sz="2600" dirty="0"/>
              <a:t>, </a:t>
            </a:r>
            <a:r>
              <a:rPr lang="en-US" sz="2600" i="1" dirty="0"/>
              <a:t>John Wiley and Sons</a:t>
            </a:r>
            <a:r>
              <a:rPr lang="en-US" sz="2600" dirty="0"/>
              <a:t>, 201</a:t>
            </a:r>
            <a:r>
              <a:rPr lang="id-ID" sz="2600" dirty="0"/>
              <a:t>3</a:t>
            </a:r>
            <a:endParaRPr lang="en-US" sz="2600" dirty="0"/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Kenneth E. Kendall and Julie E Kendall, </a:t>
            </a:r>
            <a:r>
              <a:rPr lang="en-US" sz="2600" dirty="0">
                <a:solidFill>
                  <a:srgbClr val="C00000"/>
                </a:solidFill>
              </a:rPr>
              <a:t>Systems Analysis and Design 8</a:t>
            </a:r>
            <a:r>
              <a:rPr lang="en-US" sz="2600" baseline="30000" dirty="0">
                <a:solidFill>
                  <a:srgbClr val="C00000"/>
                </a:solidFill>
              </a:rPr>
              <a:t>th</a:t>
            </a:r>
            <a:r>
              <a:rPr lang="en-US" sz="2600" dirty="0">
                <a:solidFill>
                  <a:srgbClr val="C00000"/>
                </a:solidFill>
              </a:rPr>
              <a:t> Edition</a:t>
            </a:r>
            <a:r>
              <a:rPr lang="en-US" sz="2600" dirty="0"/>
              <a:t>, </a:t>
            </a:r>
            <a:r>
              <a:rPr lang="en-US" sz="2600" i="1" dirty="0"/>
              <a:t>Prentice Hall</a:t>
            </a:r>
            <a:r>
              <a:rPr lang="en-US" sz="2600" dirty="0"/>
              <a:t>, 2010</a:t>
            </a:r>
            <a:endParaRPr lang="id-ID" sz="2600" dirty="0"/>
          </a:p>
          <a:p>
            <a:pPr marL="514350" indent="-514350">
              <a:buFont typeface="+mj-lt"/>
              <a:buAutoNum type="arabicPeriod"/>
            </a:pPr>
            <a:r>
              <a:rPr lang="en-ID" sz="2600" dirty="0"/>
              <a:t>John W. </a:t>
            </a:r>
            <a:r>
              <a:rPr lang="en-ID" sz="2600" dirty="0" err="1"/>
              <a:t>Satzinge</a:t>
            </a:r>
            <a:r>
              <a:rPr lang="en-ID" sz="2600" dirty="0"/>
              <a:t>, Robert B. Jackson, Stephen D. </a:t>
            </a:r>
            <a:r>
              <a:rPr lang="en-ID" sz="2600" dirty="0" err="1"/>
              <a:t>Burd</a:t>
            </a:r>
            <a:r>
              <a:rPr lang="id-ID" sz="2600" dirty="0"/>
              <a:t>, </a:t>
            </a:r>
            <a:r>
              <a:rPr lang="en-ID" sz="2600" dirty="0">
                <a:solidFill>
                  <a:srgbClr val="C00000"/>
                </a:solidFill>
              </a:rPr>
              <a:t>Systems Analysis and Design in a Changing World</a:t>
            </a:r>
            <a:r>
              <a:rPr lang="id-ID" sz="2600" dirty="0">
                <a:solidFill>
                  <a:srgbClr val="C00000"/>
                </a:solidFill>
              </a:rPr>
              <a:t> </a:t>
            </a:r>
            <a:r>
              <a:rPr lang="en-ID" sz="2600" dirty="0">
                <a:solidFill>
                  <a:srgbClr val="C00000"/>
                </a:solidFill>
              </a:rPr>
              <a:t>6th Edition</a:t>
            </a:r>
            <a:r>
              <a:rPr lang="id-ID" sz="2600" dirty="0"/>
              <a:t>, </a:t>
            </a:r>
            <a:r>
              <a:rPr lang="en-ID" sz="2600" i="1" dirty="0"/>
              <a:t>Course Technology</a:t>
            </a:r>
            <a:r>
              <a:rPr lang="id-ID" sz="2600" dirty="0"/>
              <a:t>, 2012</a:t>
            </a:r>
            <a:endParaRPr lang="en-ID" sz="2600" dirty="0"/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Hassan </a:t>
            </a:r>
            <a:r>
              <a:rPr lang="en-US" sz="2600" dirty="0" err="1"/>
              <a:t>Gomaa</a:t>
            </a:r>
            <a:r>
              <a:rPr lang="id-ID" sz="2600" dirty="0"/>
              <a:t>, </a:t>
            </a:r>
            <a:r>
              <a:rPr lang="en-US" sz="2600" dirty="0">
                <a:solidFill>
                  <a:srgbClr val="C00000"/>
                </a:solidFill>
              </a:rPr>
              <a:t>Software </a:t>
            </a:r>
            <a:r>
              <a:rPr lang="id-ID" sz="2600" dirty="0">
                <a:solidFill>
                  <a:srgbClr val="C00000"/>
                </a:solidFill>
              </a:rPr>
              <a:t>M</a:t>
            </a:r>
            <a:r>
              <a:rPr lang="en-US" sz="2600" dirty="0" err="1">
                <a:solidFill>
                  <a:srgbClr val="C00000"/>
                </a:solidFill>
              </a:rPr>
              <a:t>odeling</a:t>
            </a:r>
            <a:r>
              <a:rPr lang="en-US" sz="2600" dirty="0">
                <a:solidFill>
                  <a:srgbClr val="C00000"/>
                </a:solidFill>
              </a:rPr>
              <a:t> and </a:t>
            </a:r>
            <a:r>
              <a:rPr lang="id-ID" sz="2600" dirty="0">
                <a:solidFill>
                  <a:srgbClr val="C00000"/>
                </a:solidFill>
              </a:rPr>
              <a:t>D</a:t>
            </a:r>
            <a:r>
              <a:rPr lang="en-US" sz="2600" dirty="0" err="1">
                <a:solidFill>
                  <a:srgbClr val="C00000"/>
                </a:solidFill>
              </a:rPr>
              <a:t>esign</a:t>
            </a:r>
            <a:r>
              <a:rPr lang="en-US" sz="2600" dirty="0">
                <a:solidFill>
                  <a:srgbClr val="C00000"/>
                </a:solidFill>
              </a:rPr>
              <a:t>: UML, </a:t>
            </a:r>
            <a:r>
              <a:rPr lang="id-ID" sz="2600" dirty="0">
                <a:solidFill>
                  <a:srgbClr val="C00000"/>
                </a:solidFill>
              </a:rPr>
              <a:t>U</a:t>
            </a:r>
            <a:r>
              <a:rPr lang="en-US" sz="2600" dirty="0">
                <a:solidFill>
                  <a:srgbClr val="C00000"/>
                </a:solidFill>
              </a:rPr>
              <a:t>se </a:t>
            </a:r>
            <a:r>
              <a:rPr lang="id-ID" sz="2600" dirty="0">
                <a:solidFill>
                  <a:srgbClr val="C00000"/>
                </a:solidFill>
              </a:rPr>
              <a:t>C</a:t>
            </a:r>
            <a:r>
              <a:rPr lang="en-US" sz="2600" dirty="0" err="1">
                <a:solidFill>
                  <a:srgbClr val="C00000"/>
                </a:solidFill>
              </a:rPr>
              <a:t>ases</a:t>
            </a:r>
            <a:r>
              <a:rPr lang="en-US" sz="2600" dirty="0">
                <a:solidFill>
                  <a:srgbClr val="C00000"/>
                </a:solidFill>
              </a:rPr>
              <a:t>, </a:t>
            </a:r>
            <a:r>
              <a:rPr lang="id-ID" sz="2600" dirty="0">
                <a:solidFill>
                  <a:srgbClr val="C00000"/>
                </a:solidFill>
              </a:rPr>
              <a:t>P</a:t>
            </a:r>
            <a:r>
              <a:rPr lang="en-US" sz="2600" dirty="0" err="1">
                <a:solidFill>
                  <a:srgbClr val="C00000"/>
                </a:solidFill>
              </a:rPr>
              <a:t>atterns</a:t>
            </a:r>
            <a:r>
              <a:rPr lang="en-US" sz="2600" dirty="0">
                <a:solidFill>
                  <a:srgbClr val="C00000"/>
                </a:solidFill>
              </a:rPr>
              <a:t>, and </a:t>
            </a:r>
            <a:r>
              <a:rPr lang="id-ID" sz="2600" dirty="0">
                <a:solidFill>
                  <a:srgbClr val="C00000"/>
                </a:solidFill>
              </a:rPr>
              <a:t>S</a:t>
            </a:r>
            <a:r>
              <a:rPr lang="en-US" sz="2600" dirty="0" err="1">
                <a:solidFill>
                  <a:srgbClr val="C00000"/>
                </a:solidFill>
              </a:rPr>
              <a:t>oftware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id-ID" sz="2600" dirty="0">
                <a:solidFill>
                  <a:srgbClr val="C00000"/>
                </a:solidFill>
              </a:rPr>
              <a:t>A</a:t>
            </a:r>
            <a:r>
              <a:rPr lang="en-US" sz="2600" dirty="0" err="1">
                <a:solidFill>
                  <a:srgbClr val="C00000"/>
                </a:solidFill>
              </a:rPr>
              <a:t>rchitectures</a:t>
            </a:r>
            <a:r>
              <a:rPr lang="id-ID" sz="2600" dirty="0"/>
              <a:t>, </a:t>
            </a:r>
            <a:r>
              <a:rPr lang="id-ID" sz="2600" i="1" dirty="0" err="1"/>
              <a:t>Cambridge</a:t>
            </a:r>
            <a:r>
              <a:rPr lang="id-ID" sz="2600" i="1" dirty="0"/>
              <a:t> </a:t>
            </a:r>
            <a:r>
              <a:rPr lang="id-ID" sz="2600" i="1" dirty="0" err="1"/>
              <a:t>University</a:t>
            </a:r>
            <a:r>
              <a:rPr lang="id-ID" sz="2600" i="1" dirty="0"/>
              <a:t> Press</a:t>
            </a:r>
            <a:r>
              <a:rPr lang="id-ID" sz="2600" dirty="0"/>
              <a:t>, 2011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Gary B. Shelly</a:t>
            </a:r>
            <a:r>
              <a:rPr lang="id-ID" sz="2600" dirty="0"/>
              <a:t> and </a:t>
            </a:r>
            <a:r>
              <a:rPr lang="en-US" sz="2600" dirty="0"/>
              <a:t>Harry J. Rosenblatt</a:t>
            </a:r>
            <a:r>
              <a:rPr lang="id-ID" sz="2600" dirty="0"/>
              <a:t>, </a:t>
            </a:r>
            <a:r>
              <a:rPr lang="en-US" sz="2600" dirty="0">
                <a:solidFill>
                  <a:srgbClr val="C00000"/>
                </a:solidFill>
              </a:rPr>
              <a:t>Systems Analysis and Design</a:t>
            </a:r>
            <a:r>
              <a:rPr lang="id-ID" sz="2600" dirty="0">
                <a:solidFill>
                  <a:srgbClr val="C00000"/>
                </a:solidFill>
              </a:rPr>
              <a:t> 9</a:t>
            </a:r>
            <a:r>
              <a:rPr lang="id-ID" sz="2600" baseline="30000" dirty="0">
                <a:solidFill>
                  <a:srgbClr val="C00000"/>
                </a:solidFill>
              </a:rPr>
              <a:t>th</a:t>
            </a:r>
            <a:r>
              <a:rPr lang="en-US" sz="2600" dirty="0">
                <a:solidFill>
                  <a:srgbClr val="C00000"/>
                </a:solidFill>
              </a:rPr>
              <a:t> Edition</a:t>
            </a:r>
            <a:r>
              <a:rPr lang="id-ID" sz="2600" dirty="0"/>
              <a:t>, </a:t>
            </a:r>
            <a:r>
              <a:rPr lang="id-ID" sz="2600" i="1" dirty="0"/>
              <a:t>Course Technology</a:t>
            </a:r>
            <a:r>
              <a:rPr lang="id-ID" sz="2600" dirty="0"/>
              <a:t>, 2011 </a:t>
            </a:r>
            <a:endParaRPr lang="en-US" sz="2600" dirty="0"/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Howard </a:t>
            </a:r>
            <a:r>
              <a:rPr lang="en-US" sz="2600" dirty="0" err="1"/>
              <a:t>Podeswa</a:t>
            </a:r>
            <a:r>
              <a:rPr lang="en-US" sz="2600" dirty="0"/>
              <a:t>, </a:t>
            </a:r>
            <a:r>
              <a:rPr lang="en-US" sz="2600" dirty="0">
                <a:solidFill>
                  <a:srgbClr val="C00000"/>
                </a:solidFill>
              </a:rPr>
              <a:t>UML for the IT Business Analyst</a:t>
            </a:r>
            <a:r>
              <a:rPr lang="id-ID" sz="2600" dirty="0">
                <a:solidFill>
                  <a:srgbClr val="C00000"/>
                </a:solidFill>
              </a:rPr>
              <a:t> 2</a:t>
            </a:r>
            <a:r>
              <a:rPr lang="id-ID" sz="2600" baseline="30000" dirty="0">
                <a:solidFill>
                  <a:srgbClr val="C00000"/>
                </a:solidFill>
              </a:rPr>
              <a:t>nd</a:t>
            </a:r>
            <a:r>
              <a:rPr lang="id-ID" sz="2600" dirty="0">
                <a:solidFill>
                  <a:srgbClr val="C00000"/>
                </a:solidFill>
              </a:rPr>
              <a:t> Edition</a:t>
            </a:r>
            <a:r>
              <a:rPr lang="en-US" sz="2600" dirty="0"/>
              <a:t>, </a:t>
            </a:r>
            <a:r>
              <a:rPr lang="en-US" sz="2600" i="1" dirty="0"/>
              <a:t>Course Technology</a:t>
            </a:r>
            <a:r>
              <a:rPr lang="en-US" sz="2600" dirty="0"/>
              <a:t>, 200</a:t>
            </a:r>
            <a:r>
              <a:rPr lang="id-ID" sz="2600" dirty="0"/>
              <a:t>9</a:t>
            </a:r>
            <a:endParaRPr lang="en-US" sz="2600" dirty="0"/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Jeffrey A. Hoffer et al, </a:t>
            </a:r>
            <a:r>
              <a:rPr lang="en-US" sz="2600" dirty="0">
                <a:solidFill>
                  <a:srgbClr val="C00000"/>
                </a:solidFill>
              </a:rPr>
              <a:t>Modern Systems Analysis and Design  </a:t>
            </a:r>
            <a:r>
              <a:rPr lang="id-ID" sz="2600" dirty="0">
                <a:solidFill>
                  <a:srgbClr val="C00000"/>
                </a:solidFill>
              </a:rPr>
              <a:t>6</a:t>
            </a:r>
            <a:r>
              <a:rPr lang="en-US" sz="2600" baseline="30000" dirty="0" err="1">
                <a:solidFill>
                  <a:srgbClr val="C00000"/>
                </a:solidFill>
              </a:rPr>
              <a:t>th</a:t>
            </a:r>
            <a:r>
              <a:rPr lang="en-US" sz="2600" dirty="0">
                <a:solidFill>
                  <a:srgbClr val="C00000"/>
                </a:solidFill>
              </a:rPr>
              <a:t> Edition</a:t>
            </a:r>
            <a:r>
              <a:rPr lang="en-US" sz="2600" dirty="0"/>
              <a:t>, </a:t>
            </a:r>
            <a:r>
              <a:rPr lang="en-US" sz="2600" i="1" dirty="0"/>
              <a:t>Prentice Hall</a:t>
            </a:r>
            <a:r>
              <a:rPr lang="en-US" sz="2600" dirty="0"/>
              <a:t>, 20</a:t>
            </a:r>
            <a:r>
              <a:rPr lang="id-ID" sz="2600" dirty="0"/>
              <a:t>10</a:t>
            </a:r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092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JAD Meeting Room</a:t>
            </a:r>
          </a:p>
        </p:txBody>
      </p:sp>
      <p:sp>
        <p:nvSpPr>
          <p:cNvPr id="102404" name="Text Box 3"/>
          <p:cNvSpPr txBox="1">
            <a:spLocks noChangeArrowheads="1"/>
          </p:cNvSpPr>
          <p:nvPr/>
        </p:nvSpPr>
        <p:spPr bwMode="auto">
          <a:xfrm>
            <a:off x="1928813" y="3344863"/>
            <a:ext cx="4329112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Verdana" pitchFamily="34" charset="0"/>
              </a:rPr>
              <a:t>JPEG Figure 5-5 Goes Here</a:t>
            </a:r>
          </a:p>
        </p:txBody>
      </p:sp>
      <p:pic>
        <p:nvPicPr>
          <p:cNvPr id="102405" name="Picture 4" descr="!05-05W-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00200"/>
            <a:ext cx="8520113" cy="461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628650" y="1066800"/>
            <a:ext cx="8039100" cy="5638800"/>
          </a:xfrm>
          <a:noFill/>
        </p:spPr>
        <p:txBody>
          <a:bodyPr lIns="92075" tIns="46038" rIns="92075" bIns="46038">
            <a:normAutofit fontScale="92500" lnSpcReduction="20000"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Selecting</a:t>
            </a:r>
            <a:r>
              <a:rPr lang="en-US" sz="3200" dirty="0"/>
              <a:t> participants</a:t>
            </a:r>
          </a:p>
          <a:p>
            <a:pPr lvl="1"/>
            <a:r>
              <a:rPr lang="en-US" sz="2400" dirty="0"/>
              <a:t>Using samples of the population</a:t>
            </a:r>
          </a:p>
          <a:p>
            <a:r>
              <a:rPr lang="en-US" sz="3200" dirty="0"/>
              <a:t>Designing the questionnaire</a:t>
            </a:r>
          </a:p>
          <a:p>
            <a:pPr lvl="1"/>
            <a:r>
              <a:rPr lang="en-US" sz="2400" dirty="0"/>
              <a:t>More important than interview questions</a:t>
            </a:r>
          </a:p>
          <a:p>
            <a:pPr lvl="1"/>
            <a:r>
              <a:rPr lang="en-US" sz="2400" dirty="0"/>
              <a:t>Prioritize questions to grab attention</a:t>
            </a:r>
          </a:p>
          <a:p>
            <a:pPr lvl="1"/>
            <a:r>
              <a:rPr lang="en-US" sz="2400" dirty="0"/>
              <a:t>Distinguish between</a:t>
            </a:r>
            <a:r>
              <a:rPr lang="id-ID" sz="2400" dirty="0"/>
              <a:t>:</a:t>
            </a:r>
            <a:endParaRPr lang="en-US" sz="2400" dirty="0"/>
          </a:p>
          <a:p>
            <a:pPr marL="1371600" lvl="2" indent="-4572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Fact-oriented questions </a:t>
            </a:r>
            <a:r>
              <a:rPr lang="en-US" dirty="0"/>
              <a:t>(specific answers)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Opinion questions </a:t>
            </a:r>
            <a:r>
              <a:rPr lang="en-US" dirty="0"/>
              <a:t>(agree – disagree scale)</a:t>
            </a:r>
          </a:p>
          <a:p>
            <a:r>
              <a:rPr lang="en-US" sz="3200" dirty="0">
                <a:solidFill>
                  <a:srgbClr val="C00000"/>
                </a:solidFill>
              </a:rPr>
              <a:t>Administering</a:t>
            </a:r>
            <a:r>
              <a:rPr lang="en-US" sz="3200" dirty="0"/>
              <a:t> the questionnaire</a:t>
            </a:r>
          </a:p>
          <a:p>
            <a:pPr lvl="1"/>
            <a:r>
              <a:rPr lang="en-US" dirty="0"/>
              <a:t>Explain its </a:t>
            </a:r>
            <a:r>
              <a:rPr lang="en-US" dirty="0">
                <a:solidFill>
                  <a:srgbClr val="0070C0"/>
                </a:solidFill>
              </a:rPr>
              <a:t>importance</a:t>
            </a:r>
            <a:r>
              <a:rPr lang="en-US" dirty="0"/>
              <a:t> &amp; </a:t>
            </a:r>
            <a:r>
              <a:rPr lang="en-US" dirty="0">
                <a:solidFill>
                  <a:srgbClr val="0070C0"/>
                </a:solidFill>
              </a:rPr>
              <a:t>how it will be used</a:t>
            </a:r>
          </a:p>
          <a:p>
            <a:pPr lvl="1"/>
            <a:r>
              <a:rPr lang="en-US" dirty="0"/>
              <a:t>Give </a:t>
            </a:r>
            <a:r>
              <a:rPr lang="en-US" dirty="0">
                <a:solidFill>
                  <a:srgbClr val="0070C0"/>
                </a:solidFill>
              </a:rPr>
              <a:t>expected response date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Follow up </a:t>
            </a:r>
            <a:r>
              <a:rPr lang="en-US" dirty="0"/>
              <a:t>on late returns</a:t>
            </a:r>
          </a:p>
          <a:p>
            <a:pPr lvl="1"/>
            <a:r>
              <a:rPr lang="en-US" dirty="0"/>
              <a:t>Have </a:t>
            </a:r>
            <a:r>
              <a:rPr lang="en-US" dirty="0">
                <a:solidFill>
                  <a:srgbClr val="0070C0"/>
                </a:solidFill>
              </a:rPr>
              <a:t>supervisors</a:t>
            </a:r>
            <a:r>
              <a:rPr lang="en-US" dirty="0"/>
              <a:t> follow up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Promise to report </a:t>
            </a:r>
            <a:r>
              <a:rPr lang="en-US" dirty="0"/>
              <a:t>results</a:t>
            </a:r>
          </a:p>
          <a:p>
            <a:r>
              <a:rPr lang="en-US" sz="3600" dirty="0"/>
              <a:t>Questionnaire </a:t>
            </a:r>
            <a:r>
              <a:rPr lang="en-US" sz="3600" dirty="0">
                <a:solidFill>
                  <a:srgbClr val="C00000"/>
                </a:solidFill>
              </a:rPr>
              <a:t>follow-up</a:t>
            </a:r>
          </a:p>
          <a:p>
            <a:pPr lvl="1"/>
            <a:r>
              <a:rPr lang="en-US" dirty="0"/>
              <a:t>Send results to participants</a:t>
            </a:r>
          </a:p>
          <a:p>
            <a:pPr lvl="1"/>
            <a:endParaRPr lang="en-US" sz="2400" dirty="0"/>
          </a:p>
        </p:txBody>
      </p:sp>
      <p:sp>
        <p:nvSpPr>
          <p:cNvPr id="106499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dirty="0"/>
              <a:t>4. Questionnaire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4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628650" y="1447800"/>
            <a:ext cx="8191500" cy="50292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sz="3200" dirty="0"/>
              <a:t>Users/managers often </a:t>
            </a:r>
            <a:r>
              <a:rPr lang="en-US" sz="3200" dirty="0">
                <a:solidFill>
                  <a:srgbClr val="C00000"/>
                </a:solidFill>
              </a:rPr>
              <a:t>don’t remember </a:t>
            </a:r>
            <a:r>
              <a:rPr lang="en-US" sz="3200" dirty="0"/>
              <a:t>everything they do</a:t>
            </a:r>
          </a:p>
          <a:p>
            <a:pPr eaLnBrk="1" hangingPunct="1"/>
            <a:r>
              <a:rPr lang="en-US" sz="3200" dirty="0">
                <a:solidFill>
                  <a:srgbClr val="C00000"/>
                </a:solidFill>
              </a:rPr>
              <a:t>Validates info gathered </a:t>
            </a:r>
            <a:r>
              <a:rPr lang="en-US" sz="3200" dirty="0"/>
              <a:t>in other ways</a:t>
            </a:r>
          </a:p>
          <a:p>
            <a:pPr eaLnBrk="1" hangingPunct="1"/>
            <a:r>
              <a:rPr lang="en-US" sz="3200" dirty="0">
                <a:solidFill>
                  <a:srgbClr val="C00000"/>
                </a:solidFill>
              </a:rPr>
              <a:t>Behaviors change </a:t>
            </a:r>
            <a:r>
              <a:rPr lang="en-US" sz="3200" dirty="0"/>
              <a:t>when people are </a:t>
            </a:r>
            <a:r>
              <a:rPr lang="en-US" sz="3200" dirty="0">
                <a:solidFill>
                  <a:srgbClr val="C00000"/>
                </a:solidFill>
              </a:rPr>
              <a:t>watched</a:t>
            </a:r>
          </a:p>
          <a:p>
            <a:pPr eaLnBrk="1" hangingPunct="1"/>
            <a:r>
              <a:rPr lang="en-US" sz="3200" dirty="0">
                <a:solidFill>
                  <a:srgbClr val="C00000"/>
                </a:solidFill>
              </a:rPr>
              <a:t>Keep low profile</a:t>
            </a:r>
            <a:r>
              <a:rPr lang="en-US" sz="3200" dirty="0"/>
              <a:t>, don’t change the process</a:t>
            </a:r>
          </a:p>
          <a:p>
            <a:pPr eaLnBrk="1" hangingPunct="1"/>
            <a:r>
              <a:rPr lang="en-US" sz="3200" dirty="0"/>
              <a:t>Careful </a:t>
            </a:r>
            <a:r>
              <a:rPr lang="en-US" sz="3200" dirty="0">
                <a:solidFill>
                  <a:srgbClr val="C00000"/>
                </a:solidFill>
              </a:rPr>
              <a:t>not to ignore </a:t>
            </a:r>
            <a:r>
              <a:rPr lang="en-US" sz="3200" dirty="0"/>
              <a:t>periodic activities</a:t>
            </a:r>
          </a:p>
          <a:p>
            <a:pPr lvl="1" eaLnBrk="1" hangingPunct="1"/>
            <a:r>
              <a:rPr lang="en-US" sz="2800" dirty="0"/>
              <a:t>Weekly … Monthly … Annual</a:t>
            </a:r>
            <a:endParaRPr lang="en-US" dirty="0"/>
          </a:p>
        </p:txBody>
      </p:sp>
      <p:sp>
        <p:nvSpPr>
          <p:cNvPr id="112643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dirty="0"/>
              <a:t>5. Observation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Romi Satria Wahono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lum bright="30000"/>
          </a:blip>
          <a:srcRect l="4478" t="3448" r="8186" b="6897"/>
          <a:stretch>
            <a:fillRect/>
          </a:stretch>
        </p:blipFill>
        <p:spPr bwMode="auto">
          <a:xfrm>
            <a:off x="6033043" y="61532"/>
            <a:ext cx="3097102" cy="4129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229599" cy="5431486"/>
          </a:xfrm>
        </p:spPr>
        <p:txBody>
          <a:bodyPr>
            <a:normAutofit fontScale="85000" lnSpcReduction="20000"/>
          </a:bodyPr>
          <a:lstStyle/>
          <a:p>
            <a:r>
              <a:rPr lang="id-ID" dirty="0">
                <a:solidFill>
                  <a:srgbClr val="C00000"/>
                </a:solidFill>
              </a:rPr>
              <a:t>SMA Taruna Nusantara</a:t>
            </a:r>
            <a:r>
              <a:rPr lang="en-US" dirty="0"/>
              <a:t> </a:t>
            </a:r>
            <a:r>
              <a:rPr lang="id-ID" dirty="0"/>
              <a:t>Magelang (1993)</a:t>
            </a:r>
          </a:p>
          <a:p>
            <a:r>
              <a:rPr lang="id-ID" dirty="0">
                <a:solidFill>
                  <a:srgbClr val="C00000"/>
                </a:solidFill>
              </a:rPr>
              <a:t>B.Eng</a:t>
            </a:r>
            <a:r>
              <a:rPr lang="id-ID" dirty="0"/>
              <a:t>, </a:t>
            </a:r>
            <a:r>
              <a:rPr lang="id-ID" dirty="0">
                <a:solidFill>
                  <a:srgbClr val="C00000"/>
                </a:solidFill>
              </a:rPr>
              <a:t>M.Eng</a:t>
            </a:r>
            <a:r>
              <a:rPr lang="id-ID" dirty="0"/>
              <a:t> and </a:t>
            </a:r>
            <a:r>
              <a:rPr lang="id-ID" dirty="0">
                <a:solidFill>
                  <a:srgbClr val="C00000"/>
                </a:solidFill>
              </a:rPr>
              <a:t>Ph.D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id-ID" dirty="0"/>
              <a:t>in Software Engineering</a:t>
            </a:r>
            <a:br>
              <a:rPr lang="id-ID" dirty="0"/>
            </a:br>
            <a:r>
              <a:rPr lang="id-ID" dirty="0"/>
              <a:t>Saitama University Japan (1994-2004)</a:t>
            </a:r>
            <a:br>
              <a:rPr lang="id-ID" dirty="0"/>
            </a:br>
            <a:r>
              <a:rPr lang="id-ID" dirty="0"/>
              <a:t>Universiti Teknikal Malaysia Melaka (2014)</a:t>
            </a:r>
          </a:p>
          <a:p>
            <a:r>
              <a:rPr lang="id-ID" dirty="0"/>
              <a:t>Research Interests in </a:t>
            </a:r>
            <a:r>
              <a:rPr lang="en-US" dirty="0">
                <a:solidFill>
                  <a:srgbClr val="C00000"/>
                </a:solidFill>
              </a:rPr>
              <a:t>Software Engineering</a:t>
            </a:r>
            <a:r>
              <a:rPr lang="id-ID" dirty="0"/>
              <a:t> and</a:t>
            </a:r>
            <a:br>
              <a:rPr lang="id-ID" dirty="0"/>
            </a:br>
            <a:r>
              <a:rPr lang="en-US" dirty="0">
                <a:solidFill>
                  <a:srgbClr val="C00000"/>
                </a:solidFill>
              </a:rPr>
              <a:t>Machine Learning</a:t>
            </a:r>
          </a:p>
          <a:p>
            <a:r>
              <a:rPr lang="id-ID" dirty="0"/>
              <a:t>LIPI Researcher (2004-2007)</a:t>
            </a:r>
          </a:p>
          <a:p>
            <a:r>
              <a:rPr lang="en-US" dirty="0"/>
              <a:t>Founder </a:t>
            </a:r>
            <a:r>
              <a:rPr lang="id-ID" dirty="0" err="1"/>
              <a:t>and</a:t>
            </a:r>
            <a:r>
              <a:rPr lang="en-US" dirty="0"/>
              <a:t> </a:t>
            </a:r>
            <a:r>
              <a:rPr lang="id-ID" dirty="0">
                <a:solidFill>
                  <a:srgbClr val="C00000"/>
                </a:solidFill>
              </a:rPr>
              <a:t>CEO</a:t>
            </a:r>
            <a:r>
              <a:rPr lang="id-ID" dirty="0"/>
              <a:t>:</a:t>
            </a:r>
          </a:p>
          <a:p>
            <a:pPr lvl="1"/>
            <a:r>
              <a:rPr lang="id-ID" dirty="0"/>
              <a:t>PT </a:t>
            </a:r>
            <a:r>
              <a:rPr lang="en-US" dirty="0" err="1">
                <a:solidFill>
                  <a:srgbClr val="0070C0"/>
                </a:solidFill>
              </a:rPr>
              <a:t>IlmuKomputerCom</a:t>
            </a:r>
            <a:r>
              <a:rPr lang="id-ID" dirty="0">
                <a:solidFill>
                  <a:srgbClr val="CC0000"/>
                </a:solidFill>
              </a:rPr>
              <a:t> </a:t>
            </a:r>
            <a:r>
              <a:rPr lang="id-ID" dirty="0" err="1"/>
              <a:t>Braindevs</a:t>
            </a:r>
            <a:r>
              <a:rPr lang="id-ID" dirty="0"/>
              <a:t> </a:t>
            </a:r>
            <a:r>
              <a:rPr lang="id-ID" dirty="0" err="1"/>
              <a:t>Sistema</a:t>
            </a:r>
            <a:endParaRPr lang="id-ID" dirty="0"/>
          </a:p>
          <a:p>
            <a:pPr lvl="1"/>
            <a:r>
              <a:rPr lang="id-ID" dirty="0"/>
              <a:t>PT</a:t>
            </a:r>
            <a:r>
              <a:rPr lang="id-ID" dirty="0">
                <a:solidFill>
                  <a:srgbClr val="CC0000"/>
                </a:solidFill>
              </a:rPr>
              <a:t> </a:t>
            </a:r>
            <a:r>
              <a:rPr lang="id-ID" dirty="0" err="1">
                <a:solidFill>
                  <a:srgbClr val="0070C0"/>
                </a:solidFill>
              </a:rPr>
              <a:t>Brainmatics</a:t>
            </a:r>
            <a:r>
              <a:rPr lang="id-ID" dirty="0">
                <a:solidFill>
                  <a:srgbClr val="CC0000"/>
                </a:solidFill>
              </a:rPr>
              <a:t> </a:t>
            </a:r>
            <a:r>
              <a:rPr lang="id-ID" dirty="0"/>
              <a:t>Cipta Informatika</a:t>
            </a:r>
          </a:p>
          <a:p>
            <a:r>
              <a:rPr lang="id-ID" dirty="0"/>
              <a:t>Professional </a:t>
            </a:r>
            <a:r>
              <a:rPr lang="id-ID" dirty="0">
                <a:solidFill>
                  <a:srgbClr val="C00000"/>
                </a:solidFill>
              </a:rPr>
              <a:t>Member</a:t>
            </a:r>
            <a:r>
              <a:rPr lang="id-ID" dirty="0"/>
              <a:t> of IEEE, ACM and PMI</a:t>
            </a:r>
          </a:p>
          <a:p>
            <a:r>
              <a:rPr lang="id-ID" dirty="0">
                <a:solidFill>
                  <a:srgbClr val="C00000"/>
                </a:solidFill>
              </a:rPr>
              <a:t>IT Award Winners </a:t>
            </a:r>
            <a:r>
              <a:rPr lang="id-ID" dirty="0"/>
              <a:t>from WSIS (United Nations), Kemdikbud, LIPI, etc</a:t>
            </a:r>
          </a:p>
          <a:p>
            <a:r>
              <a:rPr lang="id-ID" dirty="0"/>
              <a:t>Industrial </a:t>
            </a:r>
            <a:r>
              <a:rPr lang="id-ID" dirty="0">
                <a:solidFill>
                  <a:srgbClr val="C00000"/>
                </a:solidFill>
              </a:rPr>
              <a:t>IT Certifications: </a:t>
            </a:r>
            <a:r>
              <a:rPr lang="id-ID" dirty="0"/>
              <a:t>TOGAF, ITIL, CCNA, etc</a:t>
            </a:r>
          </a:p>
          <a:p>
            <a:r>
              <a:rPr lang="id-ID" dirty="0">
                <a:solidFill>
                  <a:srgbClr val="C00000"/>
                </a:solidFill>
              </a:rPr>
              <a:t>Enterprise </a:t>
            </a:r>
            <a:r>
              <a:rPr lang="id-ID" dirty="0" err="1">
                <a:solidFill>
                  <a:srgbClr val="C00000"/>
                </a:solidFill>
              </a:rPr>
              <a:t>Architecture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 err="1">
                <a:solidFill>
                  <a:srgbClr val="C00000"/>
                </a:solidFill>
              </a:rPr>
              <a:t>Consultant</a:t>
            </a:r>
            <a:r>
              <a:rPr lang="id-ID" dirty="0"/>
              <a:t>: KPK, UNSRI, LIPI, Ristek Dikti, DJPK Kemenkeu, </a:t>
            </a:r>
            <a:r>
              <a:rPr lang="id-ID" dirty="0" err="1"/>
              <a:t>Kemsos</a:t>
            </a:r>
            <a:r>
              <a:rPr lang="id-ID" dirty="0"/>
              <a:t>, INSW, </a:t>
            </a:r>
            <a:r>
              <a:rPr lang="id-ID" dirty="0" err="1"/>
              <a:t>etc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BE9A-AA7F-43F1-9232-5AA0ECE79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546E0E4-908A-4724-B308-E4F6AE4FA0DD}" type="slidenum">
              <a:rPr kumimoji="1" lang="en-US" smtClean="0">
                <a:solidFill>
                  <a:prstClr val="black">
                    <a:tint val="75000"/>
                  </a:prstClr>
                </a:solidFill>
                <a:ea typeface="ＭＳ Ｐゴシック" pitchFamily="50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kumimoji="1" lang="en-US" dirty="0">
              <a:solidFill>
                <a:prstClr val="black">
                  <a:tint val="75000"/>
                </a:prstClr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509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8210550" cy="771713"/>
          </a:xfrm>
        </p:spPr>
        <p:txBody>
          <a:bodyPr>
            <a:normAutofit/>
          </a:bodyPr>
          <a:lstStyle/>
          <a:p>
            <a:r>
              <a:rPr lang="en-US" dirty="0"/>
              <a:t>Selecting the Appropriate Techniques</a:t>
            </a:r>
            <a:endParaRPr lang="id-ID" dirty="0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685800" y="1352549"/>
            <a:ext cx="8745538" cy="4944266"/>
            <a:chOff x="770" y="1185"/>
            <a:chExt cx="5509" cy="3072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778" y="1185"/>
              <a:ext cx="4742" cy="293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/>
              <a:endParaRPr lang="en-US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785" y="1195"/>
              <a:ext cx="4735" cy="447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l" eaLnBrk="0" hangingPunct="0"/>
              <a:endParaRPr lang="en-US" sz="2400">
                <a:latin typeface="Verdana" pitchFamily="34" charset="0"/>
              </a:endParaRP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770" y="1236"/>
              <a:ext cx="5509" cy="302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l" eaLnBrk="0" hangingPunct="0"/>
              <a:r>
                <a:rPr lang="en-US" sz="1600" dirty="0">
                  <a:latin typeface="Verdana" pitchFamily="34" charset="0"/>
                </a:rPr>
                <a:t>     	    </a:t>
              </a:r>
              <a:r>
                <a:rPr lang="en-US" sz="1400" dirty="0">
                  <a:latin typeface="Verdana" pitchFamily="34" charset="0"/>
                </a:rPr>
                <a:t>Interviews      JAD        Questionnaires    Document     Observation</a:t>
              </a:r>
            </a:p>
            <a:p>
              <a:pPr algn="l" eaLnBrk="0" hangingPunct="0"/>
              <a:r>
                <a:rPr lang="en-US" sz="1400" dirty="0">
                  <a:latin typeface="Verdana" pitchFamily="34" charset="0"/>
                </a:rPr>
                <a:t>					      Analysis</a:t>
              </a:r>
            </a:p>
            <a:p>
              <a:pPr algn="l" eaLnBrk="0" hangingPunct="0"/>
              <a:endParaRPr lang="en-US" sz="1400" dirty="0">
                <a:latin typeface="Verdana" pitchFamily="34" charset="0"/>
              </a:endParaRPr>
            </a:p>
            <a:p>
              <a:pPr algn="l" eaLnBrk="0" hangingPunct="0"/>
              <a:r>
                <a:rPr lang="en-US" sz="1400" dirty="0">
                  <a:latin typeface="Verdana" pitchFamily="34" charset="0"/>
                </a:rPr>
                <a:t>Type of	      As-Is	           </a:t>
              </a:r>
              <a:r>
                <a:rPr lang="en-US" sz="1400" dirty="0" err="1">
                  <a:latin typeface="Verdana" pitchFamily="34" charset="0"/>
                </a:rPr>
                <a:t>As-Is</a:t>
              </a:r>
              <a:r>
                <a:rPr lang="en-US" sz="1400" dirty="0">
                  <a:latin typeface="Verdana" pitchFamily="34" charset="0"/>
                </a:rPr>
                <a:t>       As-Is	      </a:t>
              </a:r>
              <a:r>
                <a:rPr lang="en-US" sz="1400" dirty="0" err="1">
                  <a:latin typeface="Verdana" pitchFamily="34" charset="0"/>
                </a:rPr>
                <a:t>As-Is</a:t>
              </a:r>
              <a:r>
                <a:rPr lang="en-US" sz="1400" dirty="0">
                  <a:latin typeface="Verdana" pitchFamily="34" charset="0"/>
                </a:rPr>
                <a:t>	             As-Is</a:t>
              </a:r>
            </a:p>
            <a:p>
              <a:pPr algn="l" eaLnBrk="0" hangingPunct="0"/>
              <a:r>
                <a:rPr lang="en-US" sz="1400" dirty="0">
                  <a:latin typeface="Verdana" pitchFamily="34" charset="0"/>
                </a:rPr>
                <a:t>Information    Improve.      Improve.  Improve.</a:t>
              </a:r>
            </a:p>
            <a:p>
              <a:pPr algn="l" eaLnBrk="0" hangingPunct="0"/>
              <a:r>
                <a:rPr lang="en-US" sz="1400" dirty="0">
                  <a:latin typeface="Verdana" pitchFamily="34" charset="0"/>
                </a:rPr>
                <a:t>                     To-Be           </a:t>
              </a:r>
              <a:r>
                <a:rPr lang="en-US" sz="1400" dirty="0" err="1">
                  <a:latin typeface="Verdana" pitchFamily="34" charset="0"/>
                </a:rPr>
                <a:t>To-Be</a:t>
              </a:r>
              <a:endParaRPr lang="en-US" sz="1400" dirty="0">
                <a:latin typeface="Verdana" pitchFamily="34" charset="0"/>
              </a:endParaRPr>
            </a:p>
            <a:p>
              <a:pPr algn="l" eaLnBrk="0" hangingPunct="0"/>
              <a:endParaRPr lang="en-US" sz="1400" dirty="0">
                <a:latin typeface="Verdana" pitchFamily="34" charset="0"/>
              </a:endParaRPr>
            </a:p>
            <a:p>
              <a:pPr algn="l" eaLnBrk="0" hangingPunct="0"/>
              <a:r>
                <a:rPr lang="en-US" sz="1400" dirty="0">
                  <a:latin typeface="Verdana" pitchFamily="34" charset="0"/>
                </a:rPr>
                <a:t>Depth of         High             </a:t>
              </a:r>
              <a:r>
                <a:rPr lang="en-US" sz="1400" dirty="0" err="1">
                  <a:latin typeface="Verdana" pitchFamily="34" charset="0"/>
                </a:rPr>
                <a:t>High</a:t>
              </a:r>
              <a:r>
                <a:rPr lang="en-US" sz="1400" dirty="0">
                  <a:latin typeface="Verdana" pitchFamily="34" charset="0"/>
                </a:rPr>
                <a:t>        Medium             Low                 </a:t>
              </a:r>
              <a:r>
                <a:rPr lang="en-US" sz="1400" dirty="0" err="1">
                  <a:latin typeface="Verdana" pitchFamily="34" charset="0"/>
                </a:rPr>
                <a:t>Low</a:t>
              </a:r>
              <a:endParaRPr lang="en-US" sz="1400" dirty="0">
                <a:latin typeface="Verdana" pitchFamily="34" charset="0"/>
              </a:endParaRPr>
            </a:p>
            <a:p>
              <a:pPr algn="l" eaLnBrk="0" hangingPunct="0"/>
              <a:r>
                <a:rPr lang="en-US" sz="1400" dirty="0">
                  <a:latin typeface="Verdana" pitchFamily="34" charset="0"/>
                </a:rPr>
                <a:t>Information</a:t>
              </a:r>
            </a:p>
            <a:p>
              <a:pPr algn="l" eaLnBrk="0" hangingPunct="0"/>
              <a:endParaRPr lang="en-US" sz="1400" dirty="0">
                <a:latin typeface="Verdana" pitchFamily="34" charset="0"/>
              </a:endParaRPr>
            </a:p>
            <a:p>
              <a:pPr algn="l" eaLnBrk="0" hangingPunct="0"/>
              <a:r>
                <a:rPr lang="en-US" sz="1400" dirty="0">
                  <a:latin typeface="Verdana" pitchFamily="34" charset="0"/>
                </a:rPr>
                <a:t>Breadth of      Low              Medium    High                 </a:t>
              </a:r>
              <a:r>
                <a:rPr lang="en-US" sz="1400" dirty="0" err="1">
                  <a:latin typeface="Verdana" pitchFamily="34" charset="0"/>
                </a:rPr>
                <a:t>High</a:t>
              </a:r>
              <a:r>
                <a:rPr lang="en-US" sz="1400" dirty="0">
                  <a:latin typeface="Verdana" pitchFamily="34" charset="0"/>
                </a:rPr>
                <a:t>                Low</a:t>
              </a:r>
            </a:p>
            <a:p>
              <a:pPr algn="l" eaLnBrk="0" hangingPunct="0"/>
              <a:r>
                <a:rPr lang="en-US" sz="1400" dirty="0">
                  <a:latin typeface="Verdana" pitchFamily="34" charset="0"/>
                </a:rPr>
                <a:t>Information</a:t>
              </a:r>
            </a:p>
            <a:p>
              <a:pPr algn="l" eaLnBrk="0" hangingPunct="0"/>
              <a:endParaRPr lang="en-US" sz="1400" dirty="0">
                <a:latin typeface="Verdana" pitchFamily="34" charset="0"/>
              </a:endParaRPr>
            </a:p>
            <a:p>
              <a:pPr algn="l" eaLnBrk="0" hangingPunct="0"/>
              <a:r>
                <a:rPr lang="en-US" sz="1400" dirty="0">
                  <a:latin typeface="Verdana" pitchFamily="34" charset="0"/>
                </a:rPr>
                <a:t>Integration     Low              High         Low                  </a:t>
              </a:r>
              <a:r>
                <a:rPr lang="en-US" sz="1400" dirty="0" err="1">
                  <a:latin typeface="Verdana" pitchFamily="34" charset="0"/>
                </a:rPr>
                <a:t>Low</a:t>
              </a:r>
              <a:r>
                <a:rPr lang="en-US" sz="1400" dirty="0">
                  <a:latin typeface="Verdana" pitchFamily="34" charset="0"/>
                </a:rPr>
                <a:t>                </a:t>
              </a:r>
              <a:r>
                <a:rPr lang="en-US" sz="1400" dirty="0" err="1">
                  <a:latin typeface="Verdana" pitchFamily="34" charset="0"/>
                </a:rPr>
                <a:t>Low</a:t>
              </a:r>
              <a:endParaRPr lang="en-US" sz="1400" dirty="0">
                <a:latin typeface="Verdana" pitchFamily="34" charset="0"/>
              </a:endParaRPr>
            </a:p>
            <a:p>
              <a:pPr algn="l" eaLnBrk="0" hangingPunct="0"/>
              <a:r>
                <a:rPr lang="en-US" sz="1400" dirty="0">
                  <a:latin typeface="Verdana" pitchFamily="34" charset="0"/>
                </a:rPr>
                <a:t>of Info.</a:t>
              </a:r>
            </a:p>
            <a:p>
              <a:pPr algn="l" eaLnBrk="0" hangingPunct="0"/>
              <a:endParaRPr lang="en-US" sz="1400" dirty="0">
                <a:latin typeface="Verdana" pitchFamily="34" charset="0"/>
              </a:endParaRPr>
            </a:p>
            <a:p>
              <a:pPr algn="l" eaLnBrk="0" hangingPunct="0"/>
              <a:r>
                <a:rPr lang="en-US" sz="1400" dirty="0">
                  <a:latin typeface="Verdana" pitchFamily="34" charset="0"/>
                </a:rPr>
                <a:t>User	      Medium         High         Low                  </a:t>
              </a:r>
              <a:r>
                <a:rPr lang="en-US" sz="1400" dirty="0" err="1">
                  <a:latin typeface="Verdana" pitchFamily="34" charset="0"/>
                </a:rPr>
                <a:t>Low</a:t>
              </a:r>
              <a:r>
                <a:rPr lang="en-US" sz="1400" dirty="0">
                  <a:latin typeface="Verdana" pitchFamily="34" charset="0"/>
                </a:rPr>
                <a:t>                </a:t>
              </a:r>
              <a:r>
                <a:rPr lang="en-US" sz="1400" dirty="0" err="1">
                  <a:latin typeface="Verdana" pitchFamily="34" charset="0"/>
                </a:rPr>
                <a:t>Low</a:t>
              </a:r>
              <a:endParaRPr lang="en-US" sz="1400" dirty="0">
                <a:latin typeface="Verdana" pitchFamily="34" charset="0"/>
              </a:endParaRPr>
            </a:p>
            <a:p>
              <a:pPr algn="l" eaLnBrk="0" hangingPunct="0"/>
              <a:r>
                <a:rPr lang="en-US" sz="1400" dirty="0">
                  <a:latin typeface="Verdana" pitchFamily="34" charset="0"/>
                </a:rPr>
                <a:t>Involvement</a:t>
              </a:r>
            </a:p>
            <a:p>
              <a:pPr algn="l" eaLnBrk="0" hangingPunct="0"/>
              <a:endParaRPr lang="en-US" sz="1400" dirty="0">
                <a:latin typeface="Verdana" pitchFamily="34" charset="0"/>
              </a:endParaRPr>
            </a:p>
            <a:p>
              <a:pPr algn="l" eaLnBrk="0" hangingPunct="0"/>
              <a:r>
                <a:rPr lang="en-US" sz="1400" dirty="0">
                  <a:latin typeface="Verdana" pitchFamily="34" charset="0"/>
                </a:rPr>
                <a:t>Cost               Medium        Low-          Low                  </a:t>
              </a:r>
              <a:r>
                <a:rPr lang="en-US" sz="1400" dirty="0" err="1">
                  <a:latin typeface="Verdana" pitchFamily="34" charset="0"/>
                </a:rPr>
                <a:t>Low</a:t>
              </a:r>
              <a:r>
                <a:rPr lang="en-US" sz="1400" dirty="0">
                  <a:latin typeface="Verdana" pitchFamily="34" charset="0"/>
                </a:rPr>
                <a:t>               </a:t>
              </a:r>
              <a:r>
                <a:rPr lang="en-US" sz="1400" dirty="0" err="1">
                  <a:latin typeface="Verdana" pitchFamily="34" charset="0"/>
                </a:rPr>
                <a:t>Low</a:t>
              </a:r>
              <a:r>
                <a:rPr lang="en-US" sz="1400" dirty="0">
                  <a:latin typeface="Verdana" pitchFamily="34" charset="0"/>
                </a:rPr>
                <a:t>-</a:t>
              </a:r>
            </a:p>
            <a:p>
              <a:pPr algn="l" eaLnBrk="0" hangingPunct="0"/>
              <a:r>
                <a:rPr lang="en-US" sz="1400" dirty="0">
                  <a:latin typeface="Verdana" pitchFamily="34" charset="0"/>
                </a:rPr>
                <a:t>		           Medium			             </a:t>
              </a:r>
              <a:r>
                <a:rPr lang="en-US" sz="1400" dirty="0" err="1">
                  <a:latin typeface="Verdana" pitchFamily="34" charset="0"/>
                </a:rPr>
                <a:t>Medium</a:t>
              </a:r>
              <a:r>
                <a:rPr lang="en-US" sz="1400" dirty="0">
                  <a:latin typeface="Verdana" pitchFamily="34" charset="0"/>
                </a:rPr>
                <a:t>                        </a:t>
              </a:r>
            </a:p>
            <a:p>
              <a:pPr algn="l" eaLnBrk="0" hangingPunct="0"/>
              <a:endParaRPr lang="en-US" sz="1400" dirty="0">
                <a:latin typeface="Verdana" pitchFamily="34" charset="0"/>
              </a:endParaRPr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88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3.2 </a:t>
            </a:r>
            <a:r>
              <a:rPr lang="id-ID" sz="4000" dirty="0"/>
              <a:t>Business </a:t>
            </a:r>
            <a:r>
              <a:rPr lang="id-ID" sz="4000" dirty="0" err="1"/>
              <a:t>Process</a:t>
            </a:r>
            <a:r>
              <a:rPr lang="id-ID" sz="4000" dirty="0"/>
              <a:t> </a:t>
            </a:r>
            <a:r>
              <a:rPr lang="id-ID" sz="4000" dirty="0" err="1"/>
              <a:t>Analysis</a:t>
            </a:r>
            <a:endParaRPr lang="id-ID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69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628650" y="1295400"/>
            <a:ext cx="7886700" cy="4876799"/>
          </a:xfrm>
        </p:spPr>
        <p:txBody>
          <a:bodyPr>
            <a:normAutofit lnSpcReduction="10000"/>
          </a:bodyPr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en-US" sz="3200" dirty="0"/>
              <a:t>BPA (Business Process </a:t>
            </a:r>
            <a:r>
              <a:rPr lang="en-US" sz="3200" dirty="0">
                <a:solidFill>
                  <a:srgbClr val="C00000"/>
                </a:solidFill>
              </a:rPr>
              <a:t>Automation</a:t>
            </a:r>
            <a:r>
              <a:rPr lang="en-US" sz="3200" dirty="0"/>
              <a:t>)</a:t>
            </a:r>
          </a:p>
          <a:p>
            <a:pPr lvl="1"/>
            <a:r>
              <a:rPr lang="en-ID" sz="2800" dirty="0"/>
              <a:t>Makes almost </a:t>
            </a:r>
            <a:r>
              <a:rPr lang="en-ID" sz="2800" dirty="0">
                <a:solidFill>
                  <a:srgbClr val="0070C0"/>
                </a:solidFill>
              </a:rPr>
              <a:t>no changes </a:t>
            </a:r>
            <a:r>
              <a:rPr lang="en-ID" sz="2800" dirty="0"/>
              <a:t>to business processes</a:t>
            </a:r>
            <a:r>
              <a:rPr lang="id-ID" sz="2800" dirty="0"/>
              <a:t>, j</a:t>
            </a:r>
            <a:r>
              <a:rPr lang="en-ID" sz="2800" dirty="0" err="1"/>
              <a:t>ust</a:t>
            </a:r>
            <a:r>
              <a:rPr lang="en-ID" sz="2800" dirty="0"/>
              <a:t> makes them more efficient</a:t>
            </a:r>
            <a:endParaRPr lang="en-US" sz="2800" dirty="0"/>
          </a:p>
          <a:p>
            <a:pPr marL="514350" indent="-514350" eaLnBrk="1" hangingPunct="1">
              <a:buFont typeface="+mj-lt"/>
              <a:buAutoNum type="arabicPeriod"/>
            </a:pPr>
            <a:endParaRPr lang="id-ID" sz="3200" dirty="0"/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sz="3200" dirty="0"/>
              <a:t>BPI (Business Process </a:t>
            </a:r>
            <a:r>
              <a:rPr lang="en-US" sz="3200" dirty="0">
                <a:solidFill>
                  <a:srgbClr val="C00000"/>
                </a:solidFill>
              </a:rPr>
              <a:t>Improvement</a:t>
            </a:r>
            <a:r>
              <a:rPr lang="en-US" sz="3200" dirty="0"/>
              <a:t>)</a:t>
            </a:r>
          </a:p>
          <a:p>
            <a:pPr lvl="1"/>
            <a:r>
              <a:rPr lang="en-ID" sz="2800" dirty="0">
                <a:solidFill>
                  <a:srgbClr val="0070C0"/>
                </a:solidFill>
              </a:rPr>
              <a:t>Change</a:t>
            </a:r>
            <a:r>
              <a:rPr lang="en-ID" sz="2800" dirty="0"/>
              <a:t> what the users do, not just how efficiently they do it</a:t>
            </a:r>
            <a:endParaRPr lang="en-US" sz="2800" dirty="0"/>
          </a:p>
          <a:p>
            <a:pPr marL="514350" indent="-514350" eaLnBrk="1" hangingPunct="1">
              <a:buFont typeface="+mj-lt"/>
              <a:buAutoNum type="arabicPeriod"/>
            </a:pPr>
            <a:endParaRPr lang="id-ID" sz="3200" dirty="0"/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sz="3200" dirty="0"/>
              <a:t>BPR (Business Process </a:t>
            </a:r>
            <a:r>
              <a:rPr lang="en-US" sz="3200" dirty="0">
                <a:solidFill>
                  <a:srgbClr val="C00000"/>
                </a:solidFill>
              </a:rPr>
              <a:t>Reengineering</a:t>
            </a:r>
            <a:r>
              <a:rPr lang="en-US" sz="3200" dirty="0"/>
              <a:t>)</a:t>
            </a:r>
            <a:endParaRPr lang="id-ID" sz="3200" dirty="0"/>
          </a:p>
          <a:p>
            <a:pPr lvl="1"/>
            <a:r>
              <a:rPr lang="en-ID" sz="2800" dirty="0"/>
              <a:t>Throw away everything</a:t>
            </a:r>
            <a:r>
              <a:rPr lang="id-ID" sz="2800" dirty="0"/>
              <a:t>, </a:t>
            </a:r>
            <a:r>
              <a:rPr lang="id-ID" sz="2800" dirty="0">
                <a:solidFill>
                  <a:srgbClr val="0070C0"/>
                </a:solidFill>
              </a:rPr>
              <a:t>s</a:t>
            </a:r>
            <a:r>
              <a:rPr lang="en-ID" sz="2800" dirty="0">
                <a:solidFill>
                  <a:srgbClr val="0070C0"/>
                </a:solidFill>
              </a:rPr>
              <a:t>tart with a blank </a:t>
            </a:r>
            <a:r>
              <a:rPr lang="en-ID" sz="2800" dirty="0"/>
              <a:t>page</a:t>
            </a:r>
          </a:p>
          <a:p>
            <a:pPr lvl="1"/>
            <a:endParaRPr lang="en-US" sz="2800" dirty="0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152400"/>
            <a:ext cx="8686800" cy="762000"/>
          </a:xfrm>
        </p:spPr>
        <p:txBody>
          <a:bodyPr/>
          <a:lstStyle/>
          <a:p>
            <a:pPr eaLnBrk="1" hangingPunct="1"/>
            <a:r>
              <a:rPr lang="en-US" dirty="0"/>
              <a:t>Business Process Analysis Strategies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89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42447"/>
            <a:ext cx="8382000" cy="695753"/>
          </a:xfrm>
        </p:spPr>
        <p:txBody>
          <a:bodyPr/>
          <a:lstStyle/>
          <a:p>
            <a:pPr eaLnBrk="1" hangingPunct="1"/>
            <a:r>
              <a:rPr lang="en-US" dirty="0"/>
              <a:t>Strategy </a:t>
            </a:r>
            <a:r>
              <a:rPr lang="en-US" dirty="0" err="1"/>
              <a:t>Comparation</a:t>
            </a:r>
            <a:endParaRPr lang="en-US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035049" y="1371600"/>
            <a:ext cx="7118351" cy="4205288"/>
            <a:chOff x="762" y="1297"/>
            <a:chExt cx="4484" cy="2408"/>
          </a:xfrm>
        </p:grpSpPr>
        <p:sp>
          <p:nvSpPr>
            <p:cNvPr id="73733" name="Rectangle 4"/>
            <p:cNvSpPr>
              <a:spLocks noChangeArrowheads="1"/>
            </p:cNvSpPr>
            <p:nvPr/>
          </p:nvSpPr>
          <p:spPr bwMode="auto">
            <a:xfrm>
              <a:off x="784" y="1297"/>
              <a:ext cx="4416" cy="678"/>
            </a:xfrm>
            <a:prstGeom prst="rect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3734" name="Rectangle 5"/>
            <p:cNvSpPr>
              <a:spLocks noChangeArrowheads="1"/>
            </p:cNvSpPr>
            <p:nvPr/>
          </p:nvSpPr>
          <p:spPr bwMode="auto">
            <a:xfrm>
              <a:off x="1936" y="1984"/>
              <a:ext cx="3264" cy="1721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3735" name="Rectangle 6"/>
            <p:cNvSpPr>
              <a:spLocks noChangeArrowheads="1"/>
            </p:cNvSpPr>
            <p:nvPr/>
          </p:nvSpPr>
          <p:spPr bwMode="auto">
            <a:xfrm>
              <a:off x="784" y="1975"/>
              <a:ext cx="1152" cy="1730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3736" name="Text Box 7"/>
            <p:cNvSpPr txBox="1">
              <a:spLocks noChangeArrowheads="1"/>
            </p:cNvSpPr>
            <p:nvPr/>
          </p:nvSpPr>
          <p:spPr bwMode="auto">
            <a:xfrm>
              <a:off x="762" y="1393"/>
              <a:ext cx="4484" cy="21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 eaLnBrk="0" hangingPunct="0"/>
              <a:r>
                <a:rPr lang="en-US" sz="1400" dirty="0">
                  <a:latin typeface="Verdana" pitchFamily="34" charset="0"/>
                </a:rPr>
                <a:t>		</a:t>
              </a:r>
              <a:r>
                <a:rPr lang="id-ID" sz="1400" dirty="0">
                  <a:latin typeface="Verdana" pitchFamily="34" charset="0"/>
                </a:rPr>
                <a:t> </a:t>
              </a:r>
              <a:r>
                <a:rPr lang="en-US" sz="1400" dirty="0">
                  <a:latin typeface="Verdana" pitchFamily="34" charset="0"/>
                </a:rPr>
                <a:t>Business		Business		Business</a:t>
              </a:r>
            </a:p>
            <a:p>
              <a:pPr algn="l" eaLnBrk="0" hangingPunct="0"/>
              <a:r>
                <a:rPr lang="en-US" sz="1400" dirty="0">
                  <a:latin typeface="Verdana" pitchFamily="34" charset="0"/>
                </a:rPr>
                <a:t>		</a:t>
              </a:r>
              <a:r>
                <a:rPr lang="id-ID" sz="1400" dirty="0">
                  <a:latin typeface="Verdana" pitchFamily="34" charset="0"/>
                </a:rPr>
                <a:t> </a:t>
              </a:r>
              <a:r>
                <a:rPr lang="en-US" sz="1400" dirty="0">
                  <a:latin typeface="Verdana" pitchFamily="34" charset="0"/>
                </a:rPr>
                <a:t>Process		Process		Process</a:t>
              </a:r>
            </a:p>
            <a:p>
              <a:pPr eaLnBrk="0" hangingPunct="0"/>
              <a:r>
                <a:rPr lang="en-US" sz="1400" dirty="0">
                  <a:latin typeface="Verdana" pitchFamily="34" charset="0"/>
                </a:rPr>
                <a:t>	</a:t>
              </a:r>
              <a:r>
                <a:rPr lang="id-ID" sz="1400" dirty="0">
                  <a:latin typeface="Verdana" pitchFamily="34" charset="0"/>
                </a:rPr>
                <a:t>	</a:t>
              </a:r>
              <a:r>
                <a:rPr lang="en-US" sz="1400" dirty="0">
                  <a:latin typeface="Verdana" pitchFamily="34" charset="0"/>
                </a:rPr>
                <a:t>Automation</a:t>
              </a:r>
              <a:r>
                <a:rPr lang="id-ID" sz="1400" dirty="0">
                  <a:latin typeface="Verdana" pitchFamily="34" charset="0"/>
                </a:rPr>
                <a:t> 	</a:t>
              </a:r>
              <a:r>
                <a:rPr lang="en-US" sz="1400" dirty="0">
                  <a:latin typeface="Verdana" pitchFamily="34" charset="0"/>
                </a:rPr>
                <a:t>Improvement	</a:t>
              </a:r>
              <a:r>
                <a:rPr lang="en-US" sz="1400" dirty="0" err="1">
                  <a:latin typeface="Verdana" pitchFamily="34" charset="0"/>
                </a:rPr>
                <a:t>Reeingineering</a:t>
              </a:r>
              <a:endParaRPr lang="en-US" sz="1400" dirty="0">
                <a:latin typeface="Verdana" pitchFamily="34" charset="0"/>
              </a:endParaRPr>
            </a:p>
            <a:p>
              <a:pPr eaLnBrk="0" hangingPunct="0"/>
              <a:endParaRPr lang="en-US" sz="1400" dirty="0">
                <a:latin typeface="Verdana" pitchFamily="34" charset="0"/>
              </a:endParaRPr>
            </a:p>
            <a:p>
              <a:pPr eaLnBrk="0" hangingPunct="0"/>
              <a:endParaRPr lang="en-US" sz="1400" dirty="0">
                <a:latin typeface="Verdana" pitchFamily="34" charset="0"/>
              </a:endParaRPr>
            </a:p>
            <a:p>
              <a:pPr algn="l" eaLnBrk="0" hangingPunct="0"/>
              <a:r>
                <a:rPr lang="en-US" sz="1400" dirty="0">
                  <a:latin typeface="Verdana" pitchFamily="34" charset="0"/>
                </a:rPr>
                <a:t>Potential Business	 Low-Moderate	Moderate		High</a:t>
              </a:r>
            </a:p>
            <a:p>
              <a:pPr algn="l" eaLnBrk="0" hangingPunct="0"/>
              <a:r>
                <a:rPr lang="en-US" sz="1400" dirty="0">
                  <a:latin typeface="Verdana" pitchFamily="34" charset="0"/>
                </a:rPr>
                <a:t>Value</a:t>
              </a:r>
            </a:p>
            <a:p>
              <a:pPr eaLnBrk="0" hangingPunct="0"/>
              <a:endParaRPr lang="en-US" sz="1400" dirty="0">
                <a:latin typeface="Verdana" pitchFamily="34" charset="0"/>
              </a:endParaRPr>
            </a:p>
            <a:p>
              <a:pPr algn="l" eaLnBrk="0" hangingPunct="0"/>
              <a:endParaRPr lang="en-US" sz="1400" dirty="0">
                <a:latin typeface="Verdana" pitchFamily="34" charset="0"/>
              </a:endParaRPr>
            </a:p>
            <a:p>
              <a:pPr algn="l" eaLnBrk="0" hangingPunct="0"/>
              <a:r>
                <a:rPr lang="en-US" sz="1400" dirty="0">
                  <a:latin typeface="Verdana" pitchFamily="34" charset="0"/>
                </a:rPr>
                <a:t>Project Cost	 Low		</a:t>
              </a:r>
              <a:r>
                <a:rPr lang="en-US" sz="1400" dirty="0" err="1">
                  <a:latin typeface="Verdana" pitchFamily="34" charset="0"/>
                </a:rPr>
                <a:t>Low</a:t>
              </a:r>
              <a:r>
                <a:rPr lang="en-US" sz="1400" dirty="0">
                  <a:latin typeface="Verdana" pitchFamily="34" charset="0"/>
                </a:rPr>
                <a:t>-Moderate	High</a:t>
              </a:r>
            </a:p>
            <a:p>
              <a:pPr algn="l" eaLnBrk="0" hangingPunct="0"/>
              <a:endParaRPr lang="en-US" sz="1400" dirty="0">
                <a:latin typeface="Verdana" pitchFamily="34" charset="0"/>
              </a:endParaRPr>
            </a:p>
            <a:p>
              <a:pPr algn="l" eaLnBrk="0" hangingPunct="0"/>
              <a:endParaRPr lang="en-US" sz="1400" dirty="0">
                <a:latin typeface="Verdana" pitchFamily="34" charset="0"/>
              </a:endParaRPr>
            </a:p>
            <a:p>
              <a:pPr algn="l" eaLnBrk="0" hangingPunct="0"/>
              <a:r>
                <a:rPr lang="en-US" sz="1400" dirty="0">
                  <a:latin typeface="Verdana" pitchFamily="34" charset="0"/>
                </a:rPr>
                <a:t>Breadth of </a:t>
              </a:r>
            </a:p>
            <a:p>
              <a:pPr algn="l" eaLnBrk="0" hangingPunct="0"/>
              <a:r>
                <a:rPr lang="en-US" sz="1400" dirty="0">
                  <a:latin typeface="Verdana" pitchFamily="34" charset="0"/>
                </a:rPr>
                <a:t>Analysis		 Narrow		</a:t>
              </a:r>
              <a:r>
                <a:rPr lang="en-US" sz="1400" dirty="0" err="1">
                  <a:latin typeface="Verdana" pitchFamily="34" charset="0"/>
                </a:rPr>
                <a:t>Narrow</a:t>
              </a:r>
              <a:r>
                <a:rPr lang="en-US" sz="1400" dirty="0">
                  <a:latin typeface="Verdana" pitchFamily="34" charset="0"/>
                </a:rPr>
                <a:t>-Moderate	Very Broad</a:t>
              </a:r>
            </a:p>
            <a:p>
              <a:pPr eaLnBrk="0" hangingPunct="0"/>
              <a:endParaRPr lang="en-US" sz="1400" dirty="0">
                <a:latin typeface="Verdana" pitchFamily="34" charset="0"/>
              </a:endParaRPr>
            </a:p>
            <a:p>
              <a:pPr algn="l" eaLnBrk="0" hangingPunct="0"/>
              <a:endParaRPr lang="en-US" sz="1400" dirty="0">
                <a:latin typeface="Verdana" pitchFamily="34" charset="0"/>
              </a:endParaRPr>
            </a:p>
            <a:p>
              <a:pPr algn="l" eaLnBrk="0" hangingPunct="0"/>
              <a:r>
                <a:rPr lang="en-US" sz="1400" dirty="0">
                  <a:latin typeface="Verdana" pitchFamily="34" charset="0"/>
                </a:rPr>
                <a:t>Risk		 Low		</a:t>
              </a:r>
              <a:r>
                <a:rPr lang="en-US" sz="1400" dirty="0" err="1">
                  <a:latin typeface="Verdana" pitchFamily="34" charset="0"/>
                </a:rPr>
                <a:t>Low</a:t>
              </a:r>
              <a:r>
                <a:rPr lang="en-US" sz="1400" dirty="0">
                  <a:latin typeface="Verdana" pitchFamily="34" charset="0"/>
                </a:rPr>
                <a:t>-Moderate	Very High</a:t>
              </a:r>
            </a:p>
          </p:txBody>
        </p:sp>
        <p:sp>
          <p:nvSpPr>
            <p:cNvPr id="73737" name="Line 8"/>
            <p:cNvSpPr>
              <a:spLocks noChangeShapeType="1"/>
            </p:cNvSpPr>
            <p:nvPr/>
          </p:nvSpPr>
          <p:spPr bwMode="auto">
            <a:xfrm flipH="1" flipV="1">
              <a:off x="2968" y="1975"/>
              <a:ext cx="0" cy="17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3738" name="Line 9"/>
            <p:cNvSpPr>
              <a:spLocks noChangeShapeType="1"/>
            </p:cNvSpPr>
            <p:nvPr/>
          </p:nvSpPr>
          <p:spPr bwMode="auto">
            <a:xfrm flipH="1" flipV="1">
              <a:off x="4184" y="1984"/>
              <a:ext cx="0" cy="17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26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1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371600"/>
            <a:ext cx="7886700" cy="510494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en-US" sz="3200" dirty="0"/>
              <a:t>The </a:t>
            </a:r>
            <a:r>
              <a:rPr lang="en-US" altLang="en-US" sz="3200" dirty="0">
                <a:solidFill>
                  <a:srgbClr val="C00000"/>
                </a:solidFill>
              </a:rPr>
              <a:t>"Yes, But" </a:t>
            </a:r>
            <a:r>
              <a:rPr lang="en-US" altLang="en-US" sz="3200" dirty="0"/>
              <a:t>Syndrome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sz="3200" dirty="0"/>
              <a:t>The </a:t>
            </a:r>
            <a:r>
              <a:rPr lang="en-US" altLang="en-US" sz="3200" dirty="0">
                <a:solidFill>
                  <a:srgbClr val="C00000"/>
                </a:solidFill>
              </a:rPr>
              <a:t>"Undiscovered Ruins" </a:t>
            </a:r>
            <a:r>
              <a:rPr lang="en-US" altLang="en-US" sz="3200" dirty="0"/>
              <a:t>Syndrome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sz="3200" dirty="0"/>
              <a:t>The </a:t>
            </a:r>
            <a:r>
              <a:rPr lang="en-US" altLang="en-US" sz="3200" dirty="0">
                <a:solidFill>
                  <a:srgbClr val="C00000"/>
                </a:solidFill>
              </a:rPr>
              <a:t>"User and the Developer" </a:t>
            </a:r>
            <a:r>
              <a:rPr lang="en-US" altLang="en-US" sz="3200" dirty="0"/>
              <a:t>Syndrome</a:t>
            </a:r>
          </a:p>
        </p:txBody>
      </p:sp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Barriers to Requirements Elicitation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39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7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371600"/>
            <a:ext cx="7981950" cy="48006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 err="1"/>
              <a:t>Untuk</a:t>
            </a:r>
            <a:r>
              <a:rPr lang="en-US" altLang="en-US" dirty="0"/>
              <a:t> </a:t>
            </a:r>
            <a:r>
              <a:rPr lang="en-US" altLang="en-US" dirty="0" err="1"/>
              <a:t>alasan</a:t>
            </a:r>
            <a:r>
              <a:rPr lang="en-US" altLang="en-US" dirty="0"/>
              <a:t> </a:t>
            </a:r>
            <a:r>
              <a:rPr lang="en-US" altLang="en-US" dirty="0" err="1"/>
              <a:t>apa</a:t>
            </a:r>
            <a:r>
              <a:rPr lang="en-US" altLang="en-US" dirty="0"/>
              <a:t> pun, kami </a:t>
            </a:r>
            <a:r>
              <a:rPr lang="en-US" altLang="en-US" dirty="0" err="1"/>
              <a:t>selalu</a:t>
            </a:r>
            <a:r>
              <a:rPr lang="en-US" altLang="en-US" dirty="0"/>
              <a:t> </a:t>
            </a:r>
            <a:r>
              <a:rPr lang="en-US" altLang="en-US" dirty="0" err="1"/>
              <a:t>melihat</a:t>
            </a:r>
            <a:r>
              <a:rPr lang="en-US" altLang="en-US" dirty="0"/>
              <a:t> </a:t>
            </a:r>
            <a:r>
              <a:rPr lang="en-US" altLang="en-US" dirty="0" err="1">
                <a:solidFill>
                  <a:srgbClr val="FF0000"/>
                </a:solidFill>
              </a:rPr>
              <a:t>dua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 err="1">
                <a:solidFill>
                  <a:srgbClr val="FF0000"/>
                </a:solidFill>
              </a:rPr>
              <a:t>reaksi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 err="1">
                <a:solidFill>
                  <a:srgbClr val="FF0000"/>
                </a:solidFill>
              </a:rPr>
              <a:t>langsung</a:t>
            </a:r>
            <a:r>
              <a:rPr lang="en-US" altLang="en-US" dirty="0"/>
              <a:t>, </a:t>
            </a:r>
            <a:r>
              <a:rPr lang="en-US" altLang="en-US" dirty="0" err="1"/>
              <a:t>berbeda</a:t>
            </a:r>
            <a:r>
              <a:rPr lang="en-US" altLang="en-US" dirty="0"/>
              <a:t>, dan </a:t>
            </a:r>
            <a:r>
              <a:rPr lang="en-US" altLang="en-US" dirty="0" err="1"/>
              <a:t>terpisah</a:t>
            </a:r>
            <a:r>
              <a:rPr lang="en-US" altLang="en-US" dirty="0"/>
              <a:t> </a:t>
            </a:r>
            <a:r>
              <a:rPr lang="en-US" altLang="en-US" dirty="0" err="1"/>
              <a:t>ketika</a:t>
            </a:r>
            <a:r>
              <a:rPr lang="en-US" altLang="en-US" dirty="0"/>
              <a:t> </a:t>
            </a:r>
            <a:r>
              <a:rPr lang="en-US" altLang="en-US" dirty="0" err="1"/>
              <a:t>pengguna</a:t>
            </a:r>
            <a:r>
              <a:rPr lang="en-US" altLang="en-US" dirty="0"/>
              <a:t> </a:t>
            </a:r>
            <a:r>
              <a:rPr lang="en-US" altLang="en-US" dirty="0" err="1"/>
              <a:t>melihat</a:t>
            </a:r>
            <a:r>
              <a:rPr lang="en-US" altLang="en-US" dirty="0"/>
              <a:t> </a:t>
            </a:r>
            <a:r>
              <a:rPr lang="en-US" altLang="en-US" dirty="0" err="1"/>
              <a:t>implementasi</a:t>
            </a:r>
            <a:r>
              <a:rPr lang="en-US" altLang="en-US" dirty="0"/>
              <a:t> </a:t>
            </a:r>
            <a:r>
              <a:rPr lang="en-US" altLang="en-US" dirty="0" err="1"/>
              <a:t>sistem</a:t>
            </a:r>
            <a:r>
              <a:rPr lang="en-US" altLang="en-US" dirty="0"/>
              <a:t> </a:t>
            </a:r>
            <a:r>
              <a:rPr lang="en-US" altLang="en-US" dirty="0" err="1"/>
              <a:t>untuk</a:t>
            </a:r>
            <a:r>
              <a:rPr lang="en-US" altLang="en-US" dirty="0"/>
              <a:t> </a:t>
            </a:r>
            <a:r>
              <a:rPr lang="en-US" altLang="en-US" dirty="0" err="1"/>
              <a:t>pertama</a:t>
            </a:r>
            <a:r>
              <a:rPr lang="en-US" altLang="en-US" dirty="0"/>
              <a:t> </a:t>
            </a:r>
            <a:r>
              <a:rPr lang="en-US" altLang="en-US" dirty="0" err="1"/>
              <a:t>kalinya</a:t>
            </a:r>
            <a:r>
              <a:rPr lang="en-US" altLang="en-US" dirty="0"/>
              <a:t>.</a:t>
            </a:r>
          </a:p>
          <a:p>
            <a:pPr marL="0" indent="0">
              <a:buNone/>
            </a:pPr>
            <a:endParaRPr lang="en-US" altLang="en-US" b="1" dirty="0"/>
          </a:p>
          <a:p>
            <a:pPr marL="519112" indent="-514350">
              <a:buFont typeface="+mj-lt"/>
              <a:buAutoNum type="arabicPeriod"/>
            </a:pPr>
            <a:r>
              <a:rPr lang="en-US" altLang="en-US" dirty="0"/>
              <a:t>"</a:t>
            </a:r>
            <a:r>
              <a:rPr lang="en-US" altLang="en-US" dirty="0">
                <a:solidFill>
                  <a:srgbClr val="C00000"/>
                </a:solidFill>
              </a:rPr>
              <a:t>Wow</a:t>
            </a:r>
            <a:r>
              <a:rPr lang="en-US" altLang="en-US" dirty="0"/>
              <a:t>, this is so cool; we can really use this, what a neat job" and so on.</a:t>
            </a:r>
            <a:endParaRPr lang="en-US" altLang="en-US" b="1" dirty="0"/>
          </a:p>
          <a:p>
            <a:pPr marL="519112" indent="-514350">
              <a:buFont typeface="+mj-lt"/>
              <a:buAutoNum type="arabicPeriod"/>
            </a:pPr>
            <a:r>
              <a:rPr lang="en-US" altLang="en-US" dirty="0"/>
              <a:t>"Yes, </a:t>
            </a:r>
            <a:r>
              <a:rPr lang="en-US" altLang="en-US" dirty="0">
                <a:solidFill>
                  <a:srgbClr val="C00000"/>
                </a:solidFill>
              </a:rPr>
              <a:t>but</a:t>
            </a:r>
            <a:r>
              <a:rPr lang="en-US" altLang="en-US" dirty="0"/>
              <a:t>, </a:t>
            </a:r>
            <a:r>
              <a:rPr lang="en-US" altLang="en-US" dirty="0" err="1"/>
              <a:t>hmmmmm</a:t>
            </a:r>
            <a:r>
              <a:rPr lang="en-US" altLang="en-US" dirty="0"/>
              <a:t>, now that I see it, what about this ...  ? Wouldn't it be nice if . . . ? Whatever happened to . . . ?“</a:t>
            </a:r>
          </a:p>
        </p:txBody>
      </p:sp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"Yes, But" Syndrome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9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9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219200"/>
            <a:ext cx="7981950" cy="5334000"/>
          </a:xfrm>
        </p:spPr>
        <p:txBody>
          <a:bodyPr>
            <a:normAutofit lnSpcReduction="10000"/>
          </a:bodyPr>
          <a:lstStyle/>
          <a:p>
            <a:r>
              <a:rPr lang="sv-SE" altLang="en-US" dirty="0"/>
              <a:t>Dalam banyak hal, pencarian persyaratan </a:t>
            </a:r>
            <a:r>
              <a:rPr lang="sv-SE" altLang="en-US" dirty="0">
                <a:solidFill>
                  <a:srgbClr val="FF0000"/>
                </a:solidFill>
              </a:rPr>
              <a:t>seperti pencarian reruntuhan yang belum ditemukan</a:t>
            </a:r>
          </a:p>
          <a:p>
            <a:pPr lvl="1"/>
            <a:r>
              <a:rPr lang="nn-NO" altLang="en-US" dirty="0">
                <a:solidFill>
                  <a:srgbClr val="0070C0"/>
                </a:solidFill>
              </a:rPr>
              <a:t>Semakin banyak Anda temukan, semakin banyak yang Anda tahu tetap ada</a:t>
            </a:r>
            <a:endParaRPr lang="en-US" altLang="en-US" dirty="0">
              <a:solidFill>
                <a:srgbClr val="0070C0"/>
              </a:solidFill>
            </a:endParaRPr>
          </a:p>
          <a:p>
            <a:pPr lvl="1"/>
            <a:r>
              <a:rPr lang="en-US" altLang="en-US" dirty="0"/>
              <a:t>Anda </a:t>
            </a:r>
            <a:r>
              <a:rPr lang="en-US" altLang="en-US" dirty="0" err="1"/>
              <a:t>tidak</a:t>
            </a:r>
            <a:r>
              <a:rPr lang="en-US" altLang="en-US" dirty="0"/>
              <a:t> </a:t>
            </a:r>
            <a:r>
              <a:rPr lang="en-US" altLang="en-US" dirty="0" err="1"/>
              <a:t>pernah</a:t>
            </a:r>
            <a:r>
              <a:rPr lang="en-US" altLang="en-US" dirty="0"/>
              <a:t> </a:t>
            </a:r>
            <a:r>
              <a:rPr lang="en-US" altLang="en-US" dirty="0" err="1"/>
              <a:t>benar-benar</a:t>
            </a:r>
            <a:r>
              <a:rPr lang="en-US" altLang="en-US" dirty="0"/>
              <a:t> </a:t>
            </a:r>
            <a:r>
              <a:rPr lang="en-US" altLang="en-US" dirty="0" err="1"/>
              <a:t>merasa</a:t>
            </a:r>
            <a:r>
              <a:rPr lang="en-US" altLang="en-US" dirty="0"/>
              <a:t> </a:t>
            </a:r>
            <a:r>
              <a:rPr lang="en-US" altLang="en-US" dirty="0" err="1"/>
              <a:t>bahwa</a:t>
            </a:r>
            <a:r>
              <a:rPr lang="en-US" altLang="en-US" dirty="0"/>
              <a:t> Anda </a:t>
            </a:r>
            <a:r>
              <a:rPr lang="en-US" altLang="en-US" dirty="0" err="1"/>
              <a:t>telah</a:t>
            </a:r>
            <a:r>
              <a:rPr lang="en-US" altLang="en-US" dirty="0"/>
              <a:t> </a:t>
            </a:r>
            <a:r>
              <a:rPr lang="en-US" altLang="en-US" dirty="0" err="1"/>
              <a:t>menemukan</a:t>
            </a:r>
            <a:r>
              <a:rPr lang="en-US" altLang="en-US" dirty="0"/>
              <a:t> </a:t>
            </a:r>
            <a:r>
              <a:rPr lang="en-US" altLang="en-US" dirty="0" err="1"/>
              <a:t>semuanya</a:t>
            </a:r>
            <a:r>
              <a:rPr lang="en-US" altLang="en-US" dirty="0"/>
              <a:t>, dan </a:t>
            </a:r>
            <a:r>
              <a:rPr lang="en-US" altLang="en-US" dirty="0" err="1"/>
              <a:t>mungkin</a:t>
            </a:r>
            <a:r>
              <a:rPr lang="en-US" altLang="en-US" dirty="0"/>
              <a:t> Anda </a:t>
            </a:r>
            <a:r>
              <a:rPr lang="en-US" altLang="en-US" dirty="0" err="1"/>
              <a:t>tidak</a:t>
            </a:r>
            <a:r>
              <a:rPr lang="en-US" altLang="en-US" dirty="0"/>
              <a:t> </a:t>
            </a:r>
            <a:r>
              <a:rPr lang="en-US" altLang="en-US" dirty="0" err="1"/>
              <a:t>akan</a:t>
            </a:r>
            <a:r>
              <a:rPr lang="en-US" altLang="en-US" dirty="0"/>
              <a:t> </a:t>
            </a:r>
            <a:r>
              <a:rPr lang="en-US" altLang="en-US" dirty="0" err="1"/>
              <a:t>pernah</a:t>
            </a:r>
            <a:r>
              <a:rPr lang="en-US" altLang="en-US" dirty="0"/>
              <a:t> </a:t>
            </a:r>
            <a:r>
              <a:rPr lang="en-US" altLang="en-US" dirty="0" err="1"/>
              <a:t>menemukannya</a:t>
            </a:r>
            <a:r>
              <a:rPr lang="en-US" altLang="en-US" dirty="0"/>
              <a:t>. </a:t>
            </a:r>
          </a:p>
          <a:p>
            <a:endParaRPr lang="id-ID" altLang="en-US" dirty="0"/>
          </a:p>
          <a:p>
            <a:r>
              <a:rPr lang="en-US" altLang="en-US" dirty="0" err="1"/>
              <a:t>Memang</a:t>
            </a:r>
            <a:r>
              <a:rPr lang="en-US" altLang="en-US" dirty="0"/>
              <a:t>, </a:t>
            </a:r>
            <a:r>
              <a:rPr lang="en-US" altLang="en-US" dirty="0" err="1"/>
              <a:t>tim</a:t>
            </a:r>
            <a:r>
              <a:rPr lang="en-US" altLang="en-US" dirty="0"/>
              <a:t> </a:t>
            </a:r>
            <a:r>
              <a:rPr lang="en-US" altLang="en-US" dirty="0" err="1"/>
              <a:t>pengembangan</a:t>
            </a:r>
            <a:r>
              <a:rPr lang="en-US" altLang="en-US" dirty="0"/>
              <a:t> </a:t>
            </a:r>
            <a:r>
              <a:rPr lang="en-US" altLang="en-US" dirty="0" err="1"/>
              <a:t>perangkat</a:t>
            </a:r>
            <a:r>
              <a:rPr lang="en-US" altLang="en-US" dirty="0"/>
              <a:t> </a:t>
            </a:r>
            <a:r>
              <a:rPr lang="en-US" altLang="en-US" dirty="0" err="1"/>
              <a:t>lunak</a:t>
            </a:r>
            <a:r>
              <a:rPr lang="en-US" altLang="en-US" dirty="0"/>
              <a:t> </a:t>
            </a:r>
            <a:r>
              <a:rPr lang="en-US" altLang="en-US" dirty="0" err="1"/>
              <a:t>selalu</a:t>
            </a:r>
            <a:r>
              <a:rPr lang="en-US" altLang="en-US" dirty="0"/>
              <a:t> </a:t>
            </a:r>
            <a:r>
              <a:rPr lang="en-US" altLang="en-US" dirty="0" err="1"/>
              <a:t>berjuang</a:t>
            </a:r>
            <a:r>
              <a:rPr lang="en-US" altLang="en-US" dirty="0"/>
              <a:t> </a:t>
            </a:r>
            <a:r>
              <a:rPr lang="en-US" altLang="en-US" dirty="0" err="1"/>
              <a:t>untuk</a:t>
            </a:r>
            <a:r>
              <a:rPr lang="en-US" altLang="en-US" dirty="0"/>
              <a:t> </a:t>
            </a:r>
            <a:r>
              <a:rPr lang="en-US" altLang="en-US" dirty="0" err="1"/>
              <a:t>menentukan</a:t>
            </a:r>
            <a:r>
              <a:rPr lang="en-US" altLang="en-US" dirty="0"/>
              <a:t> </a:t>
            </a:r>
            <a:r>
              <a:rPr lang="en-US" altLang="en-US" dirty="0" err="1"/>
              <a:t>kapan</a:t>
            </a:r>
            <a:r>
              <a:rPr lang="en-US" altLang="en-US" dirty="0"/>
              <a:t> </a:t>
            </a:r>
            <a:r>
              <a:rPr lang="en-US" altLang="en-US" dirty="0" err="1"/>
              <a:t>mereka</a:t>
            </a:r>
            <a:r>
              <a:rPr lang="en-US" altLang="en-US" dirty="0"/>
              <a:t> </a:t>
            </a:r>
            <a:r>
              <a:rPr lang="en-US" altLang="en-US" dirty="0" err="1"/>
              <a:t>selesai</a:t>
            </a:r>
            <a:r>
              <a:rPr lang="en-US" altLang="en-US" dirty="0"/>
              <a:t> </a:t>
            </a:r>
            <a:r>
              <a:rPr lang="en-US" altLang="en-US" dirty="0" err="1"/>
              <a:t>dengan</a:t>
            </a:r>
            <a:r>
              <a:rPr lang="en-US" altLang="en-US" dirty="0"/>
              <a:t> </a:t>
            </a:r>
            <a:r>
              <a:rPr lang="en-US" altLang="en-US" dirty="0" err="1"/>
              <a:t>persyaratan</a:t>
            </a:r>
            <a:r>
              <a:rPr lang="en-US" altLang="en-US" dirty="0"/>
              <a:t> </a:t>
            </a:r>
            <a:r>
              <a:rPr lang="en-US" altLang="en-US" dirty="0" err="1"/>
              <a:t>elisitasi</a:t>
            </a:r>
            <a:r>
              <a:rPr lang="en-US" altLang="en-US" dirty="0"/>
              <a:t>. Kapan </a:t>
            </a:r>
            <a:r>
              <a:rPr lang="en-US" altLang="en-US" dirty="0" err="1"/>
              <a:t>mereka</a:t>
            </a:r>
            <a:r>
              <a:rPr lang="en-US" altLang="en-US" dirty="0"/>
              <a:t> </a:t>
            </a:r>
            <a:r>
              <a:rPr lang="en-US" altLang="en-US" dirty="0" err="1"/>
              <a:t>ditemukan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>
                <a:solidFill>
                  <a:srgbClr val="0070C0"/>
                </a:solidFill>
              </a:rPr>
              <a:t>all</a:t>
            </a:r>
            <a:r>
              <a:rPr lang="en-US" altLang="en-US" dirty="0"/>
              <a:t> the requirements </a:t>
            </a:r>
          </a:p>
          <a:p>
            <a:pPr lvl="1"/>
            <a:r>
              <a:rPr lang="sv-SE" altLang="en-US" dirty="0"/>
              <a:t>atau persyaratan </a:t>
            </a:r>
            <a:r>
              <a:rPr lang="sv-SE" altLang="en-US" dirty="0">
                <a:solidFill>
                  <a:srgbClr val="0070C0"/>
                </a:solidFill>
              </a:rPr>
              <a:t>yang cukup</a:t>
            </a:r>
            <a:r>
              <a:rPr lang="sv-SE" altLang="en-US" dirty="0"/>
              <a:t>?</a:t>
            </a:r>
            <a:endParaRPr lang="en-US" altLang="en-US" dirty="0"/>
          </a:p>
        </p:txBody>
      </p:sp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The "Undiscovered Ruins" Syndrome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88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447800"/>
            <a:ext cx="7886700" cy="4871695"/>
          </a:xfrm>
        </p:spPr>
        <p:txBody>
          <a:bodyPr>
            <a:normAutofit/>
          </a:bodyPr>
          <a:lstStyle/>
          <a:p>
            <a:r>
              <a:rPr lang="en-US" altLang="en-US" sz="3200" dirty="0">
                <a:solidFill>
                  <a:srgbClr val="C00000"/>
                </a:solidFill>
              </a:rPr>
              <a:t>Communication gap </a:t>
            </a:r>
            <a:r>
              <a:rPr lang="en-US" altLang="en-US" sz="3200" dirty="0"/>
              <a:t>between the user and the developer</a:t>
            </a:r>
          </a:p>
          <a:p>
            <a:r>
              <a:rPr lang="en-US" altLang="en-US" sz="3200" dirty="0"/>
              <a:t>Users and developers are </a:t>
            </a:r>
            <a:r>
              <a:rPr lang="en-US" altLang="en-US" sz="3200" dirty="0">
                <a:solidFill>
                  <a:srgbClr val="C00000"/>
                </a:solidFill>
              </a:rPr>
              <a:t>typically from different worlds</a:t>
            </a:r>
            <a:r>
              <a:rPr lang="en-US" altLang="en-US" sz="3200" dirty="0"/>
              <a:t>, may even </a:t>
            </a:r>
            <a:r>
              <a:rPr lang="en-US" altLang="en-US" sz="3200" dirty="0">
                <a:solidFill>
                  <a:srgbClr val="C00000"/>
                </a:solidFill>
              </a:rPr>
              <a:t>speak different languages</a:t>
            </a:r>
            <a:r>
              <a:rPr lang="en-US" altLang="en-US" sz="3200" dirty="0"/>
              <a:t>, and have different backgrounds, motivations, and objectives</a:t>
            </a:r>
          </a:p>
        </p:txBody>
      </p:sp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152401"/>
            <a:ext cx="8362950" cy="685800"/>
          </a:xfrm>
        </p:spPr>
        <p:txBody>
          <a:bodyPr/>
          <a:lstStyle/>
          <a:p>
            <a:r>
              <a:rPr lang="en-US" altLang="en-US" sz="3800" dirty="0"/>
              <a:t>The "User and the Developer" Syndrome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22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3"/>
          <p:cNvSpPr>
            <a:spLocks noGrp="1" noChangeArrowheads="1"/>
          </p:cNvSpPr>
          <p:nvPr>
            <p:ph idx="1"/>
          </p:nvPr>
        </p:nvSpPr>
        <p:spPr>
          <a:xfrm>
            <a:off x="285750" y="1295400"/>
            <a:ext cx="8858250" cy="49530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800" dirty="0"/>
              <a:t>Reasons for this problem and some suggested solutions</a:t>
            </a:r>
          </a:p>
        </p:txBody>
      </p:sp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71450"/>
            <a:ext cx="8866188" cy="647700"/>
          </a:xfrm>
        </p:spPr>
        <p:txBody>
          <a:bodyPr>
            <a:normAutofit/>
          </a:bodyPr>
          <a:lstStyle/>
          <a:p>
            <a:r>
              <a:rPr lang="en-US" altLang="en-US" sz="3800" dirty="0"/>
              <a:t>The "User and the Developer" Syndrome</a:t>
            </a:r>
            <a:endParaRPr lang="en-US" altLang="en-US" sz="3800" i="1" dirty="0"/>
          </a:p>
        </p:txBody>
      </p:sp>
      <p:pic>
        <p:nvPicPr>
          <p:cNvPr id="195588" name="Picture 4"/>
          <p:cNvPicPr>
            <a:picLocks noChangeAspect="1" noChangeArrowheads="1"/>
          </p:cNvPicPr>
          <p:nvPr/>
        </p:nvPicPr>
        <p:blipFill>
          <a:blip r:embed="rId2">
            <a:lum bright="-40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57400"/>
            <a:ext cx="899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05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C00000"/>
                </a:solidFill>
              </a:rPr>
              <a:t>Requirements elicitation is complicated</a:t>
            </a:r>
            <a:r>
              <a:rPr lang="en-US" altLang="en-US" dirty="0"/>
              <a:t> by three endemic syndromes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C00000"/>
                </a:solidFill>
              </a:rPr>
              <a:t>The "Yes, But" syndrome </a:t>
            </a:r>
            <a:r>
              <a:rPr lang="en-US" altLang="en-US" dirty="0"/>
              <a:t>stems from human nature and the users' inability to experience the software as they might a physical device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Searching for requirements is like searching for </a:t>
            </a:r>
            <a:r>
              <a:rPr lang="en-US" altLang="en-US" dirty="0">
                <a:solidFill>
                  <a:srgbClr val="C00000"/>
                </a:solidFill>
              </a:rPr>
              <a:t>"Undiscovered Ruins"</a:t>
            </a:r>
            <a:r>
              <a:rPr lang="en-US" altLang="en-US" dirty="0"/>
              <a:t>; the more you find, the more you know remain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</a:t>
            </a:r>
            <a:r>
              <a:rPr lang="en-US" altLang="en-US" dirty="0">
                <a:solidFill>
                  <a:srgbClr val="C00000"/>
                </a:solidFill>
              </a:rPr>
              <a:t>"User and the Developer" syndrome </a:t>
            </a:r>
            <a:r>
              <a:rPr lang="en-US" altLang="en-US" dirty="0"/>
              <a:t>reflects the profound differences between these two, making communication difficult</a:t>
            </a: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228600"/>
            <a:ext cx="7886700" cy="6096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 anchor="b">
            <a:normAutofit fontScale="90000"/>
          </a:bodyPr>
          <a:lstStyle/>
          <a:p>
            <a:r>
              <a:rPr lang="en-GB" altLang="en-US" dirty="0"/>
              <a:t>Key Points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88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9930831"/>
              </p:ext>
            </p:extLst>
          </p:nvPr>
        </p:nvGraphicFramePr>
        <p:xfrm>
          <a:off x="628650" y="1143000"/>
          <a:ext cx="78867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72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3.3 Analysis and Design</a:t>
            </a:r>
            <a:endParaRPr lang="id-ID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27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6972866"/>
              </p:ext>
            </p:extLst>
          </p:nvPr>
        </p:nvGraphicFramePr>
        <p:xfrm>
          <a:off x="304800" y="1905000"/>
          <a:ext cx="8458201" cy="268224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7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endParaRPr lang="id-ID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Paradigm</a:t>
                      </a:r>
                      <a:endParaRPr lang="id-ID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Diagrams</a:t>
                      </a:r>
                      <a:endParaRPr lang="id-ID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id-ID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</a:t>
                      </a:r>
                      <a:r>
                        <a:rPr lang="id-ID" sz="2800" dirty="0" err="1"/>
                        <a:t>rocess-oriented</a:t>
                      </a:r>
                      <a:endParaRPr lang="id-ID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Flowchart</a:t>
                      </a:r>
                      <a:endParaRPr lang="id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r>
                        <a:rPr lang="id-ID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Data-oriented</a:t>
                      </a:r>
                      <a:r>
                        <a:rPr lang="id-ID" sz="28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DFD</a:t>
                      </a:r>
                      <a:endParaRPr lang="id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995028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r>
                        <a:rPr lang="en-US" sz="3200" dirty="0"/>
                        <a:t>3</a:t>
                      </a:r>
                      <a:endParaRPr lang="id-ID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800" dirty="0" err="1"/>
                        <a:t>Object-oriented</a:t>
                      </a:r>
                      <a:br>
                        <a:rPr lang="en-US" sz="2800" dirty="0"/>
                      </a:br>
                      <a:r>
                        <a:rPr lang="id-ID" sz="2800" dirty="0"/>
                        <a:t>(data + </a:t>
                      </a:r>
                      <a:r>
                        <a:rPr lang="id-ID" sz="2800" dirty="0" err="1"/>
                        <a:t>process</a:t>
                      </a:r>
                      <a:r>
                        <a:rPr lang="id-ID" sz="2800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UML</a:t>
                      </a:r>
                      <a:endParaRPr lang="id-ID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 err="1"/>
              <a:t>Analysis</a:t>
            </a:r>
            <a:r>
              <a:rPr lang="id-ID" dirty="0"/>
              <a:t> </a:t>
            </a:r>
            <a:r>
              <a:rPr lang="id-ID" dirty="0" err="1"/>
              <a:t>Design</a:t>
            </a:r>
            <a:r>
              <a:rPr lang="id-ID" dirty="0"/>
              <a:t> </a:t>
            </a:r>
            <a:r>
              <a:rPr lang="id-ID" dirty="0" err="1"/>
              <a:t>Paradigm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Diagrams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6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466975"/>
            <a:ext cx="8443912" cy="2095501"/>
          </a:xfrm>
        </p:spPr>
        <p:txBody>
          <a:bodyPr>
            <a:normAutofit/>
          </a:bodyPr>
          <a:lstStyle/>
          <a:p>
            <a:r>
              <a:rPr lang="en-US" sz="4000" dirty="0"/>
              <a:t>3.3.1 Unified Modeling Language (UML)</a:t>
            </a:r>
            <a:endParaRPr lang="id-ID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6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>
          <a:xfrm>
            <a:off x="361950" y="1381124"/>
            <a:ext cx="8153400" cy="4800600"/>
          </a:xfrm>
        </p:spPr>
        <p:txBody>
          <a:bodyPr/>
          <a:lstStyle/>
          <a:p>
            <a:r>
              <a:rPr lang="en-US" dirty="0"/>
              <a:t>In the 90s</a:t>
            </a:r>
            <a:r>
              <a:rPr lang="id-ID" dirty="0"/>
              <a:t>,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many people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creating OO diagramming </a:t>
            </a:r>
            <a:r>
              <a:rPr lang="en-US" dirty="0"/>
              <a:t>languages</a:t>
            </a:r>
          </a:p>
          <a:p>
            <a:r>
              <a:rPr lang="en-US" dirty="0"/>
              <a:t>Three different ones created by Grady </a:t>
            </a:r>
            <a:r>
              <a:rPr lang="en-US" dirty="0" err="1"/>
              <a:t>Booch</a:t>
            </a:r>
            <a:r>
              <a:rPr lang="en-US" dirty="0"/>
              <a:t>, </a:t>
            </a:r>
            <a:r>
              <a:rPr lang="en-US" dirty="0" err="1"/>
              <a:t>Ivar</a:t>
            </a:r>
            <a:r>
              <a:rPr lang="en-US" dirty="0"/>
              <a:t> Jacobson, James </a:t>
            </a:r>
            <a:r>
              <a:rPr lang="en-US" dirty="0" err="1"/>
              <a:t>Rumbaugh</a:t>
            </a:r>
            <a:endParaRPr lang="en-US" dirty="0"/>
          </a:p>
          <a:p>
            <a:r>
              <a:rPr lang="en-US" dirty="0"/>
              <a:t>Joined forces with </a:t>
            </a:r>
          </a:p>
          <a:p>
            <a:pPr>
              <a:buFont typeface="Monotype Sorts" charset="2"/>
              <a:buNone/>
            </a:pPr>
            <a:r>
              <a:rPr lang="en-US" dirty="0"/>
              <a:t>	Rational (company) to </a:t>
            </a:r>
          </a:p>
          <a:p>
            <a:pPr>
              <a:buFont typeface="Monotype Sorts" charset="2"/>
              <a:buNone/>
            </a:pPr>
            <a:r>
              <a:rPr lang="en-US" dirty="0"/>
              <a:t>	create Unified Modeling </a:t>
            </a:r>
          </a:p>
          <a:p>
            <a:pPr>
              <a:buFont typeface="Monotype Sorts" charset="2"/>
              <a:buNone/>
            </a:pPr>
            <a:r>
              <a:rPr lang="en-US" dirty="0"/>
              <a:t>	</a:t>
            </a:r>
            <a:r>
              <a:rPr lang="en-US" dirty="0" err="1"/>
              <a:t>Langauge</a:t>
            </a:r>
            <a:r>
              <a:rPr lang="en-US" dirty="0"/>
              <a:t> (UML) </a:t>
            </a: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Sejarah</a:t>
            </a:r>
            <a:r>
              <a:rPr lang="en-US" dirty="0"/>
              <a:t> UML</a:t>
            </a:r>
          </a:p>
        </p:txBody>
      </p:sp>
      <p:pic>
        <p:nvPicPr>
          <p:cNvPr id="5125" name="Picture 4" descr="BJ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0"/>
            <a:ext cx="3810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Text Box 5"/>
          <p:cNvSpPr txBox="1">
            <a:spLocks noChangeArrowheads="1"/>
          </p:cNvSpPr>
          <p:nvPr/>
        </p:nvSpPr>
        <p:spPr bwMode="auto">
          <a:xfrm>
            <a:off x="5334000" y="1295400"/>
            <a:ext cx="3810000" cy="38100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900" b="1" dirty="0" err="1">
                <a:solidFill>
                  <a:schemeClr val="bg1"/>
                </a:solidFill>
                <a:latin typeface="Arial" pitchFamily="34" charset="0"/>
              </a:rPr>
              <a:t>Booch</a:t>
            </a:r>
            <a:r>
              <a:rPr lang="en-US" sz="1900" b="1" dirty="0">
                <a:solidFill>
                  <a:schemeClr val="bg1"/>
                </a:solidFill>
                <a:latin typeface="Arial" pitchFamily="34" charset="0"/>
              </a:rPr>
              <a:t>,    Jacobson, </a:t>
            </a:r>
            <a:r>
              <a:rPr lang="en-US" sz="1900" b="1" dirty="0" err="1">
                <a:solidFill>
                  <a:schemeClr val="bg1"/>
                </a:solidFill>
                <a:latin typeface="Arial" pitchFamily="34" charset="0"/>
              </a:rPr>
              <a:t>Rumbaugh</a:t>
            </a:r>
            <a:endParaRPr lang="en-US" sz="1900" b="1" dirty="0">
              <a:solidFill>
                <a:schemeClr val="bg1"/>
              </a:solidFill>
              <a:latin typeface="Arial" pitchFamily="34" charset="0"/>
            </a:endParaRPr>
          </a:p>
        </p:txBody>
      </p:sp>
      <p:pic>
        <p:nvPicPr>
          <p:cNvPr id="5129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1589" y="3581400"/>
            <a:ext cx="4512412" cy="3276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21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6700"/>
            <a:ext cx="8553450" cy="838200"/>
          </a:xfrm>
        </p:spPr>
        <p:txBody>
          <a:bodyPr>
            <a:noAutofit/>
          </a:bodyPr>
          <a:lstStyle/>
          <a:p>
            <a:pPr algn="r">
              <a:buNone/>
            </a:pPr>
            <a:r>
              <a:rPr lang="en-US" dirty="0"/>
              <a:t>				2003  </a:t>
            </a:r>
            <a:r>
              <a:rPr lang="en-US" dirty="0">
                <a:sym typeface="Wingdings" panose="05000000000000000000" pitchFamily="2" charset="2"/>
              </a:rPr>
              <a:t>  UML 2.0</a:t>
            </a:r>
            <a:endParaRPr lang="en-US" dirty="0"/>
          </a:p>
          <a:p>
            <a:pPr algn="r">
              <a:buNone/>
            </a:pPr>
            <a:r>
              <a:rPr lang="en-US" dirty="0"/>
              <a:t>20</a:t>
            </a:r>
            <a:r>
              <a:rPr lang="id-ID" dirty="0"/>
              <a:t>11</a:t>
            </a:r>
            <a:r>
              <a:rPr lang="en-US" dirty="0"/>
              <a:t>  </a:t>
            </a:r>
            <a:r>
              <a:rPr lang="id-ID" dirty="0">
                <a:sym typeface="Wingdings" pitchFamily="2" charset="2"/>
              </a:rPr>
              <a:t>  </a:t>
            </a:r>
            <a:r>
              <a:rPr lang="en-US" dirty="0"/>
              <a:t>UML 2.</a:t>
            </a:r>
            <a:r>
              <a:rPr lang="id-ID" dirty="0"/>
              <a:t>4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Sejarah</a:t>
            </a:r>
            <a:r>
              <a:rPr lang="en-US" dirty="0"/>
              <a:t> UML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705" y="1219200"/>
            <a:ext cx="910529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47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UML: </a:t>
            </a:r>
            <a:r>
              <a:rPr lang="en-US" sz="3200" dirty="0">
                <a:solidFill>
                  <a:srgbClr val="C00000"/>
                </a:solidFill>
              </a:rPr>
              <a:t>Unified Modeling Language</a:t>
            </a:r>
          </a:p>
          <a:p>
            <a:r>
              <a:rPr lang="en-US" sz="3200" dirty="0"/>
              <a:t>UML can be used for </a:t>
            </a:r>
            <a:r>
              <a:rPr lang="en-US" sz="3200" dirty="0">
                <a:solidFill>
                  <a:srgbClr val="C00000"/>
                </a:solidFill>
              </a:rPr>
              <a:t>modeling all processes in the development life cycle </a:t>
            </a:r>
            <a:r>
              <a:rPr lang="en-US" sz="3200" dirty="0"/>
              <a:t>and across different implementation technologies (technology and language independent)</a:t>
            </a:r>
          </a:p>
          <a:p>
            <a:r>
              <a:rPr lang="en-US" sz="3200" dirty="0"/>
              <a:t>UML is the </a:t>
            </a:r>
            <a:r>
              <a:rPr lang="en-US" sz="3200" dirty="0">
                <a:solidFill>
                  <a:srgbClr val="C00000"/>
                </a:solidFill>
              </a:rPr>
              <a:t>standard language </a:t>
            </a:r>
            <a:r>
              <a:rPr lang="en-US" sz="3200" dirty="0"/>
              <a:t>for visualizing, specifying, constructing, and documenting the artifacts of a software-intensive system</a:t>
            </a:r>
            <a:endParaRPr lang="id-ID" sz="3200" dirty="0"/>
          </a:p>
          <a:p>
            <a:r>
              <a:rPr lang="en-US" sz="3200" dirty="0"/>
              <a:t>UML is a </a:t>
            </a:r>
            <a:r>
              <a:rPr lang="en-US" sz="3200" dirty="0">
                <a:solidFill>
                  <a:srgbClr val="C00000"/>
                </a:solidFill>
              </a:rPr>
              <a:t>communication tool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– for the team, and other stakeholders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UML?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3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5512"/>
            <a:ext cx="8713788" cy="647700"/>
          </a:xfrm>
        </p:spPr>
        <p:txBody>
          <a:bodyPr/>
          <a:lstStyle/>
          <a:p>
            <a:r>
              <a:rPr lang="en-US" sz="3800" dirty="0"/>
              <a:t>The Triangle of Success</a:t>
            </a:r>
            <a:r>
              <a:rPr lang="id-ID" sz="3800" dirty="0"/>
              <a:t> </a:t>
            </a:r>
            <a:r>
              <a:rPr lang="id-ID" sz="3800" dirty="0" err="1"/>
              <a:t>in</a:t>
            </a:r>
            <a:r>
              <a:rPr lang="id-ID" sz="3800" dirty="0"/>
              <a:t> </a:t>
            </a:r>
            <a:r>
              <a:rPr lang="id-ID" sz="3800" dirty="0" err="1"/>
              <a:t>Software</a:t>
            </a:r>
            <a:r>
              <a:rPr lang="id-ID" sz="3800" dirty="0"/>
              <a:t> </a:t>
            </a:r>
            <a:r>
              <a:rPr lang="id-ID" sz="3800" dirty="0" err="1"/>
              <a:t>Dev</a:t>
            </a:r>
            <a:r>
              <a:rPr lang="id-ID" sz="3800" dirty="0"/>
              <a:t>.</a:t>
            </a:r>
            <a:endParaRPr lang="en-US" sz="38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55041309"/>
              </p:ext>
            </p:extLst>
          </p:nvPr>
        </p:nvGraphicFramePr>
        <p:xfrm>
          <a:off x="685800" y="1143000"/>
          <a:ext cx="77724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9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Rational Rose</a:t>
            </a:r>
          </a:p>
          <a:p>
            <a:r>
              <a:rPr lang="en-US" sz="3600" dirty="0"/>
              <a:t>Visual Paradigm</a:t>
            </a:r>
          </a:p>
          <a:p>
            <a:r>
              <a:rPr lang="en-US" sz="3600" dirty="0">
                <a:solidFill>
                  <a:srgbClr val="C00000"/>
                </a:solidFill>
              </a:rPr>
              <a:t>Enterprise Architect</a:t>
            </a:r>
          </a:p>
          <a:p>
            <a:r>
              <a:rPr lang="en-US" sz="3600" dirty="0"/>
              <a:t>Microsoft Visio</a:t>
            </a:r>
          </a:p>
          <a:p>
            <a:r>
              <a:rPr lang="en-US" sz="3600" dirty="0"/>
              <a:t>Star UML</a:t>
            </a:r>
          </a:p>
          <a:p>
            <a:r>
              <a:rPr lang="en-US" sz="3600" dirty="0" err="1"/>
              <a:t>Netbeans</a:t>
            </a:r>
            <a:r>
              <a:rPr lang="en-US" sz="3600" dirty="0"/>
              <a:t> UML </a:t>
            </a:r>
            <a:r>
              <a:rPr lang="en-US" sz="3600" dirty="0" err="1"/>
              <a:t>Plugin</a:t>
            </a:r>
            <a:endParaRPr lang="en-US" sz="3600" dirty="0"/>
          </a:p>
          <a:p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15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1"/>
            <a:ext cx="8305800" cy="4833594"/>
          </a:xfrm>
        </p:spPr>
        <p:txBody>
          <a:bodyPr>
            <a:normAutofit/>
          </a:bodyPr>
          <a:lstStyle/>
          <a:p>
            <a:pPr eaLnBrk="1" hangingPunct="1">
              <a:buNone/>
            </a:pPr>
            <a:r>
              <a:rPr lang="en-US" dirty="0"/>
              <a:t>	</a:t>
            </a:r>
            <a:r>
              <a:rPr lang="en-US" sz="3200" dirty="0"/>
              <a:t>UML version 2.0 has 14 diagrams in 2 groups:</a:t>
            </a:r>
          </a:p>
          <a:p>
            <a:pPr marL="858837" lvl="1" indent="-514350" eaLnBrk="1" hangingPunct="1">
              <a:buFont typeface="+mj-lt"/>
              <a:buAutoNum type="arabicPeriod"/>
            </a:pPr>
            <a:r>
              <a:rPr lang="en-US" sz="2800" dirty="0">
                <a:solidFill>
                  <a:srgbClr val="C00000"/>
                </a:solidFill>
              </a:rPr>
              <a:t>Structure</a:t>
            </a:r>
            <a:r>
              <a:rPr lang="en-US" sz="2800" dirty="0"/>
              <a:t> Diagrams</a:t>
            </a:r>
          </a:p>
          <a:p>
            <a:pPr marL="858837" lvl="1" indent="-514350" eaLnBrk="1" hangingPunct="1">
              <a:buFont typeface="+mj-lt"/>
              <a:buAutoNum type="arabicPeriod"/>
            </a:pPr>
            <a:r>
              <a:rPr lang="en-US" sz="2800" dirty="0">
                <a:solidFill>
                  <a:srgbClr val="C00000"/>
                </a:solidFill>
              </a:rPr>
              <a:t>Behavior</a:t>
            </a:r>
            <a:r>
              <a:rPr lang="en-US" sz="2800" dirty="0"/>
              <a:t> Diagrams</a:t>
            </a:r>
          </a:p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2.0 Diagrams</a:t>
            </a:r>
          </a:p>
        </p:txBody>
      </p:sp>
      <p:pic>
        <p:nvPicPr>
          <p:cNvPr id="454" name="Picture 4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971800"/>
            <a:ext cx="5182340" cy="336111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4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0" name="Rectangle 4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UML 2.0 Diagram</a:t>
            </a:r>
          </a:p>
        </p:txBody>
      </p:sp>
      <p:pic>
        <p:nvPicPr>
          <p:cNvPr id="147463" name="Picture 7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6" cstate="print"/>
          <a:srcRect b="3750"/>
          <a:stretch/>
        </p:blipFill>
        <p:spPr bwMode="auto">
          <a:xfrm>
            <a:off x="0" y="990600"/>
            <a:ext cx="9144000" cy="58674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433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3. System </a:t>
            </a:r>
            <a:r>
              <a:rPr lang="id-ID" dirty="0" err="1"/>
              <a:t>Analysis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3.1 </a:t>
            </a:r>
            <a:r>
              <a:rPr lang="id-ID" dirty="0" err="1"/>
              <a:t>Requirement</a:t>
            </a:r>
            <a:r>
              <a:rPr lang="id-ID" dirty="0"/>
              <a:t> </a:t>
            </a:r>
            <a:r>
              <a:rPr lang="id-ID" dirty="0" err="1"/>
              <a:t>Gathering</a:t>
            </a:r>
            <a:endParaRPr lang="en-US" dirty="0"/>
          </a:p>
          <a:p>
            <a:r>
              <a:rPr lang="en-US" dirty="0"/>
              <a:t>3.2 </a:t>
            </a:r>
            <a:r>
              <a:rPr lang="id-ID" dirty="0"/>
              <a:t>Business </a:t>
            </a:r>
            <a:r>
              <a:rPr lang="id-ID" dirty="0" err="1"/>
              <a:t>Process</a:t>
            </a:r>
            <a:r>
              <a:rPr lang="id-ID" dirty="0"/>
              <a:t> </a:t>
            </a:r>
            <a:r>
              <a:rPr lang="id-ID" dirty="0" err="1"/>
              <a:t>Analysis</a:t>
            </a:r>
            <a:endParaRPr lang="en-US" dirty="0"/>
          </a:p>
          <a:p>
            <a:r>
              <a:rPr lang="en-US" dirty="0"/>
              <a:t>3.3 Analysis and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42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sz="3600" dirty="0"/>
              <a:t>	Represent the </a:t>
            </a:r>
            <a:r>
              <a:rPr lang="en-US" sz="3600" dirty="0">
                <a:solidFill>
                  <a:srgbClr val="C00000"/>
                </a:solidFill>
              </a:rPr>
              <a:t>data and static relationships </a:t>
            </a:r>
            <a:r>
              <a:rPr lang="en-US" sz="3600" dirty="0"/>
              <a:t>in an information system</a:t>
            </a:r>
          </a:p>
          <a:p>
            <a:pPr marL="858837" lvl="1" indent="-514350" eaLnBrk="1" hangingPunct="1">
              <a:buFont typeface="+mj-lt"/>
              <a:buAutoNum type="arabicPeriod"/>
            </a:pPr>
            <a:r>
              <a:rPr lang="en-US" sz="2800" dirty="0">
                <a:solidFill>
                  <a:srgbClr val="C00000"/>
                </a:solidFill>
              </a:rPr>
              <a:t>Class</a:t>
            </a:r>
            <a:r>
              <a:rPr lang="en-US" sz="2800" dirty="0"/>
              <a:t> Diagram</a:t>
            </a:r>
          </a:p>
          <a:p>
            <a:pPr marL="858837" lvl="1" indent="-514350" eaLnBrk="1" hangingPunct="1">
              <a:buFont typeface="+mj-lt"/>
              <a:buAutoNum type="arabicPeriod"/>
            </a:pPr>
            <a:r>
              <a:rPr lang="en-US" sz="2800" dirty="0">
                <a:solidFill>
                  <a:srgbClr val="C00000"/>
                </a:solidFill>
              </a:rPr>
              <a:t>Object</a:t>
            </a:r>
            <a:r>
              <a:rPr lang="en-US" sz="2800" dirty="0"/>
              <a:t> Diagram</a:t>
            </a:r>
          </a:p>
          <a:p>
            <a:pPr marL="858837" lvl="1" indent="-514350" eaLnBrk="1" hangingPunct="1">
              <a:buFont typeface="+mj-lt"/>
              <a:buAutoNum type="arabicPeriod"/>
            </a:pPr>
            <a:r>
              <a:rPr lang="en-US" sz="2800" dirty="0">
                <a:solidFill>
                  <a:srgbClr val="C00000"/>
                </a:solidFill>
              </a:rPr>
              <a:t>Package</a:t>
            </a:r>
            <a:r>
              <a:rPr lang="en-US" sz="2800" dirty="0"/>
              <a:t> Diagram</a:t>
            </a:r>
          </a:p>
          <a:p>
            <a:pPr marL="858837" lvl="1" indent="-514350" eaLnBrk="1" hangingPunct="1">
              <a:buFont typeface="+mj-lt"/>
              <a:buAutoNum type="arabicPeriod"/>
            </a:pPr>
            <a:r>
              <a:rPr lang="en-US" sz="2800" dirty="0">
                <a:solidFill>
                  <a:srgbClr val="C00000"/>
                </a:solidFill>
              </a:rPr>
              <a:t>Deployment</a:t>
            </a:r>
            <a:r>
              <a:rPr lang="en-US" sz="2800" dirty="0"/>
              <a:t> Diagram</a:t>
            </a:r>
          </a:p>
          <a:p>
            <a:pPr marL="858837" lvl="1" indent="-514350" eaLnBrk="1" hangingPunct="1">
              <a:buFont typeface="+mj-lt"/>
              <a:buAutoNum type="arabicPeriod"/>
            </a:pPr>
            <a:r>
              <a:rPr lang="en-US" sz="2800" dirty="0">
                <a:solidFill>
                  <a:srgbClr val="C00000"/>
                </a:solidFill>
              </a:rPr>
              <a:t>Component</a:t>
            </a:r>
            <a:r>
              <a:rPr lang="en-US" sz="2800" dirty="0"/>
              <a:t> Diagram</a:t>
            </a:r>
          </a:p>
          <a:p>
            <a:pPr marL="858837" lvl="1" indent="-514350" eaLnBrk="1" hangingPunct="1">
              <a:buFont typeface="+mj-lt"/>
              <a:buAutoNum type="arabicPeriod"/>
            </a:pPr>
            <a:r>
              <a:rPr lang="en-US" sz="2800" dirty="0">
                <a:solidFill>
                  <a:srgbClr val="C00000"/>
                </a:solidFill>
              </a:rPr>
              <a:t>Composite</a:t>
            </a:r>
            <a:r>
              <a:rPr lang="en-US" sz="2800" dirty="0"/>
              <a:t> Structure Diagram</a:t>
            </a:r>
          </a:p>
        </p:txBody>
      </p:sp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UML Structure </a:t>
            </a:r>
            <a:r>
              <a:rPr lang="en-US" dirty="0"/>
              <a:t>Diagrams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63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pPr marL="514350" indent="-51435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C00000"/>
                </a:solidFill>
              </a:rPr>
              <a:t>Class</a:t>
            </a:r>
            <a:r>
              <a:rPr lang="en-US" sz="3200" dirty="0"/>
              <a:t> Diagrams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Common vocabulary used by </a:t>
            </a:r>
            <a:r>
              <a:rPr lang="en-US" sz="2400" dirty="0">
                <a:solidFill>
                  <a:srgbClr val="0070C0"/>
                </a:solidFill>
              </a:rPr>
              <a:t>analyst and users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Represent things (employee, paycheck,…)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Shows the </a:t>
            </a:r>
            <a:r>
              <a:rPr lang="en-US" sz="2400" dirty="0">
                <a:solidFill>
                  <a:srgbClr val="0070C0"/>
                </a:solidFill>
              </a:rPr>
              <a:t>relationships between classes</a:t>
            </a:r>
          </a:p>
          <a:p>
            <a:pPr marL="514350" indent="-514350" eaLnBrk="1" hangingPunct="1">
              <a:lnSpc>
                <a:spcPct val="80000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C00000"/>
                </a:solidFill>
              </a:rPr>
              <a:t>Object</a:t>
            </a:r>
            <a:r>
              <a:rPr lang="en-US" sz="3200" dirty="0"/>
              <a:t> Diagrams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solidFill>
                  <a:srgbClr val="0070C0"/>
                </a:solidFill>
              </a:rPr>
              <a:t>Similar to class diagrams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Instantiation of a class diagram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Relationships between objects </a:t>
            </a:r>
          </a:p>
          <a:p>
            <a:pPr marL="514350" indent="-514350" eaLnBrk="1" hangingPunct="1">
              <a:lnSpc>
                <a:spcPct val="90000"/>
              </a:lnSpc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Package</a:t>
            </a:r>
            <a:r>
              <a:rPr lang="en-US" dirty="0"/>
              <a:t> Diagrams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>
                <a:solidFill>
                  <a:srgbClr val="0070C0"/>
                </a:solidFill>
              </a:rPr>
              <a:t>Group UML elements together </a:t>
            </a:r>
            <a:r>
              <a:rPr lang="en-US" dirty="0"/>
              <a:t>to form higher level constructs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Structure Diagrams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94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>
          <a:xfrm>
            <a:off x="628650" y="1143000"/>
            <a:ext cx="7886700" cy="5241786"/>
          </a:xfrm>
        </p:spPr>
        <p:txBody>
          <a:bodyPr>
            <a:normAutofit/>
          </a:bodyPr>
          <a:lstStyle/>
          <a:p>
            <a:pPr marL="514350" indent="-514350" eaLnBrk="1" hangingPunct="1">
              <a:lnSpc>
                <a:spcPct val="90000"/>
              </a:lnSpc>
              <a:buFont typeface="+mj-lt"/>
              <a:buAutoNum type="arabicPeriod" startAt="4"/>
            </a:pPr>
            <a:r>
              <a:rPr lang="en-US" sz="3200" dirty="0">
                <a:solidFill>
                  <a:srgbClr val="C00000"/>
                </a:solidFill>
              </a:rPr>
              <a:t>Deployment</a:t>
            </a:r>
            <a:r>
              <a:rPr lang="en-US" sz="3200" dirty="0"/>
              <a:t> Diagrams</a:t>
            </a:r>
          </a:p>
          <a:p>
            <a:pPr lvl="1"/>
            <a:r>
              <a:rPr lang="en-US" sz="2800" dirty="0"/>
              <a:t>Shows the </a:t>
            </a:r>
            <a:r>
              <a:rPr lang="en-US" sz="2800" dirty="0">
                <a:solidFill>
                  <a:srgbClr val="0070C0"/>
                </a:solidFill>
              </a:rPr>
              <a:t>physical architecture </a:t>
            </a:r>
            <a:r>
              <a:rPr lang="en-US" sz="2800" dirty="0"/>
              <a:t>and software components of system</a:t>
            </a:r>
          </a:p>
          <a:p>
            <a:pPr lvl="1"/>
            <a:r>
              <a:rPr lang="en-US" sz="2800" dirty="0"/>
              <a:t>For example, network nodes</a:t>
            </a:r>
          </a:p>
          <a:p>
            <a:pPr marL="514350" indent="-514350" eaLnBrk="1" hangingPunct="1">
              <a:buFont typeface="+mj-lt"/>
              <a:buAutoNum type="arabicPeriod" startAt="4"/>
            </a:pPr>
            <a:r>
              <a:rPr lang="en-US" sz="3200" dirty="0">
                <a:solidFill>
                  <a:srgbClr val="C00000"/>
                </a:solidFill>
              </a:rPr>
              <a:t>Component</a:t>
            </a:r>
            <a:r>
              <a:rPr lang="en-US" sz="3200" dirty="0"/>
              <a:t> Diagrams</a:t>
            </a:r>
          </a:p>
          <a:p>
            <a:pPr lvl="1"/>
            <a:r>
              <a:rPr lang="en-US" sz="2800" dirty="0">
                <a:solidFill>
                  <a:srgbClr val="0070C0"/>
                </a:solidFill>
              </a:rPr>
              <a:t>Physical relationships </a:t>
            </a:r>
            <a:r>
              <a:rPr lang="en-US" sz="2800" dirty="0"/>
              <a:t>among software components</a:t>
            </a:r>
          </a:p>
          <a:p>
            <a:pPr lvl="1"/>
            <a:r>
              <a:rPr lang="en-US" sz="2800" dirty="0"/>
              <a:t>Example – Client/Server (Which machines run which software)</a:t>
            </a:r>
          </a:p>
          <a:p>
            <a:pPr marL="514350" indent="-514350" eaLnBrk="1" hangingPunct="1">
              <a:buFont typeface="+mj-lt"/>
              <a:buAutoNum type="arabicPeriod" startAt="4"/>
            </a:pPr>
            <a:r>
              <a:rPr lang="en-US" sz="3200" dirty="0">
                <a:solidFill>
                  <a:srgbClr val="C00000"/>
                </a:solidFill>
              </a:rPr>
              <a:t>Composite</a:t>
            </a:r>
            <a:r>
              <a:rPr lang="en-US" sz="3200" dirty="0"/>
              <a:t> Structure</a:t>
            </a:r>
          </a:p>
          <a:p>
            <a:pPr lvl="1"/>
            <a:r>
              <a:rPr lang="en-US" sz="2800" dirty="0"/>
              <a:t>Illustrates internal structure of a complex class</a:t>
            </a:r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Structure Diagrams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58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sz="3200" dirty="0"/>
              <a:t>	Depict the dynamic relationships among the instances or objects that represent the business information system</a:t>
            </a:r>
          </a:p>
        </p:txBody>
      </p:sp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UML Behavior Diagrams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0" y="3429000"/>
            <a:ext cx="8458200" cy="1828800"/>
          </a:xfrm>
        </p:spPr>
        <p:txBody>
          <a:bodyPr numCol="2" rtlCol="0">
            <a:noAutofit/>
          </a:bodyPr>
          <a:lstStyle/>
          <a:p>
            <a:pPr marL="976312" lvl="1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dirty="0">
                <a:solidFill>
                  <a:srgbClr val="C00000"/>
                </a:solidFill>
              </a:rPr>
              <a:t>Activity</a:t>
            </a:r>
            <a:r>
              <a:rPr lang="en-US" sz="2400" dirty="0"/>
              <a:t> Diagram</a:t>
            </a:r>
          </a:p>
          <a:p>
            <a:pPr marL="976312" lvl="1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dirty="0">
                <a:solidFill>
                  <a:srgbClr val="C00000"/>
                </a:solidFill>
              </a:rPr>
              <a:t>Sequence</a:t>
            </a:r>
            <a:r>
              <a:rPr lang="en-US" sz="2400" dirty="0"/>
              <a:t> Diagram</a:t>
            </a:r>
          </a:p>
          <a:p>
            <a:pPr marL="976312" lvl="1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dirty="0">
                <a:solidFill>
                  <a:srgbClr val="C00000"/>
                </a:solidFill>
              </a:rPr>
              <a:t>Communication</a:t>
            </a:r>
            <a:r>
              <a:rPr lang="en-US" sz="2400" dirty="0"/>
              <a:t> Diagram</a:t>
            </a:r>
          </a:p>
          <a:p>
            <a:pPr marL="976312" lvl="1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400" dirty="0">
                <a:solidFill>
                  <a:srgbClr val="C00000"/>
                </a:solidFill>
              </a:rPr>
              <a:t>Interaction</a:t>
            </a:r>
            <a:r>
              <a:rPr lang="en-US" sz="2400" dirty="0"/>
              <a:t> Diagram</a:t>
            </a:r>
            <a:endParaRPr lang="id-ID" sz="2400" dirty="0"/>
          </a:p>
          <a:p>
            <a:pPr marL="976312" lvl="1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id-ID" sz="2400" dirty="0"/>
          </a:p>
          <a:p>
            <a:pPr marL="976312" lvl="1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id-ID" sz="2400" dirty="0"/>
          </a:p>
          <a:p>
            <a:pPr marL="976312" lvl="1" indent="-514350" eaLnBrk="1" fontAlgn="auto" hangingPunct="1">
              <a:spcAft>
                <a:spcPts val="0"/>
              </a:spcAft>
              <a:buFont typeface="+mj-lt"/>
              <a:buAutoNum type="arabicPeriod" startAt="5"/>
              <a:defRPr/>
            </a:pPr>
            <a:r>
              <a:rPr lang="en-US" sz="2400" dirty="0">
                <a:solidFill>
                  <a:srgbClr val="C00000"/>
                </a:solidFill>
              </a:rPr>
              <a:t>Timing</a:t>
            </a:r>
            <a:r>
              <a:rPr lang="en-US" sz="2400" dirty="0"/>
              <a:t> Diagram</a:t>
            </a:r>
          </a:p>
          <a:p>
            <a:pPr marL="976312" lvl="1" indent="-514350" eaLnBrk="1" fontAlgn="auto" hangingPunct="1">
              <a:spcAft>
                <a:spcPts val="0"/>
              </a:spcAft>
              <a:buFont typeface="+mj-lt"/>
              <a:buAutoNum type="arabicPeriod" startAt="5"/>
              <a:defRPr/>
            </a:pPr>
            <a:r>
              <a:rPr lang="en-US" sz="2400" dirty="0">
                <a:solidFill>
                  <a:srgbClr val="C00000"/>
                </a:solidFill>
              </a:rPr>
              <a:t>Behavior State </a:t>
            </a:r>
            <a:r>
              <a:rPr lang="en-US" sz="2400" dirty="0"/>
              <a:t>Machine</a:t>
            </a:r>
          </a:p>
          <a:p>
            <a:pPr marL="976312" lvl="1" indent="-514350" eaLnBrk="1" fontAlgn="auto" hangingPunct="1">
              <a:spcAft>
                <a:spcPts val="0"/>
              </a:spcAft>
              <a:buFont typeface="+mj-lt"/>
              <a:buAutoNum type="arabicPeriod" startAt="5"/>
              <a:defRPr/>
            </a:pPr>
            <a:r>
              <a:rPr lang="en-US" sz="2400" dirty="0">
                <a:solidFill>
                  <a:srgbClr val="C00000"/>
                </a:solidFill>
              </a:rPr>
              <a:t>Protocol State </a:t>
            </a:r>
            <a:r>
              <a:rPr lang="en-US" sz="2400" dirty="0"/>
              <a:t>Machine</a:t>
            </a:r>
          </a:p>
          <a:p>
            <a:pPr marL="976312" lvl="1" indent="-514350" eaLnBrk="1" fontAlgn="auto" hangingPunct="1">
              <a:spcAft>
                <a:spcPts val="0"/>
              </a:spcAft>
              <a:buFont typeface="+mj-lt"/>
              <a:buAutoNum type="arabicPeriod" startAt="5"/>
              <a:defRPr/>
            </a:pPr>
            <a:r>
              <a:rPr lang="en-US" sz="2400" dirty="0">
                <a:solidFill>
                  <a:srgbClr val="C00000"/>
                </a:solidFill>
              </a:rPr>
              <a:t>Use Cas</a:t>
            </a:r>
            <a:r>
              <a:rPr lang="en-US" sz="2400" dirty="0"/>
              <a:t>e Diagrams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dirty="0"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89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en-US" sz="2800" dirty="0">
                <a:solidFill>
                  <a:srgbClr val="C00000"/>
                </a:solidFill>
              </a:rPr>
              <a:t>Activity Diagrams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Model processes </a:t>
            </a:r>
            <a:r>
              <a:rPr lang="en-US" sz="2400" dirty="0"/>
              <a:t>in an information system</a:t>
            </a:r>
          </a:p>
          <a:p>
            <a:pPr lvl="1"/>
            <a:r>
              <a:rPr lang="en-US" sz="2400" dirty="0"/>
              <a:t>Example: Business workflows, business logic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sz="2800" dirty="0">
                <a:solidFill>
                  <a:srgbClr val="C00000"/>
                </a:solidFill>
              </a:rPr>
              <a:t>Interaction Diagrams</a:t>
            </a:r>
          </a:p>
          <a:p>
            <a:pPr lvl="1"/>
            <a:r>
              <a:rPr lang="en-US" sz="2400" dirty="0"/>
              <a:t>Shows interaction among objects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sz="2800" dirty="0">
                <a:solidFill>
                  <a:srgbClr val="C00000"/>
                </a:solidFill>
              </a:rPr>
              <a:t>Sequence Diagrams</a:t>
            </a:r>
            <a:endParaRPr lang="en-US" sz="2800" dirty="0"/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Time-based ordering </a:t>
            </a:r>
            <a:r>
              <a:rPr lang="en-US" sz="2400" dirty="0"/>
              <a:t>of the interaction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sz="2800" dirty="0">
                <a:solidFill>
                  <a:srgbClr val="C00000"/>
                </a:solidFill>
              </a:rPr>
              <a:t>Communication Diagrams</a:t>
            </a:r>
          </a:p>
          <a:p>
            <a:pPr lvl="1"/>
            <a:r>
              <a:rPr lang="en-US" sz="2400" dirty="0"/>
              <a:t>Communication among a set of collaborating objects of an activity</a:t>
            </a:r>
          </a:p>
          <a:p>
            <a:pPr marL="801687" lvl="1" indent="-514350" eaLnBrk="1" hangingPunct="1"/>
            <a:endParaRPr lang="en-US" sz="2800" dirty="0"/>
          </a:p>
          <a:p>
            <a:pPr marL="514350" indent="-514350" eaLnBrk="1" hangingPunct="1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94210" name="Rectangle 4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Behavior Diagrams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86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 marL="514350" indent="-514350" eaLnBrk="1" hangingPunct="1">
              <a:lnSpc>
                <a:spcPct val="80000"/>
              </a:lnSpc>
              <a:buFont typeface="+mj-lt"/>
              <a:buAutoNum type="arabicPeriod" startAt="5"/>
            </a:pPr>
            <a:r>
              <a:rPr lang="en-US" sz="2800" dirty="0">
                <a:solidFill>
                  <a:srgbClr val="C00000"/>
                </a:solidFill>
              </a:rPr>
              <a:t>Interaction Diagrams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Overview of flow of control of a process</a:t>
            </a:r>
          </a:p>
          <a:p>
            <a:pPr marL="514350" indent="-514350" eaLnBrk="1" hangingPunct="1">
              <a:lnSpc>
                <a:spcPct val="80000"/>
              </a:lnSpc>
              <a:buFont typeface="+mj-lt"/>
              <a:buAutoNum type="arabicPeriod" startAt="5"/>
            </a:pPr>
            <a:r>
              <a:rPr lang="en-US" sz="2800" dirty="0">
                <a:solidFill>
                  <a:srgbClr val="C00000"/>
                </a:solidFill>
              </a:rPr>
              <a:t>Timing Diagrams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Show how an object changes over time</a:t>
            </a:r>
          </a:p>
          <a:p>
            <a:pPr marL="514350" indent="-514350" eaLnBrk="1" hangingPunct="1">
              <a:lnSpc>
                <a:spcPct val="80000"/>
              </a:lnSpc>
              <a:buFont typeface="+mj-lt"/>
              <a:buAutoNum type="arabicPeriod" startAt="5"/>
            </a:pPr>
            <a:r>
              <a:rPr lang="en-US" sz="2800" dirty="0">
                <a:solidFill>
                  <a:srgbClr val="C00000"/>
                </a:solidFill>
              </a:rPr>
              <a:t>State Machines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Examines behavior of one class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Models the different states and state transitions an object can experience</a:t>
            </a:r>
          </a:p>
          <a:p>
            <a:pPr marL="514350" indent="-514350" eaLnBrk="1" hangingPunct="1">
              <a:lnSpc>
                <a:spcPct val="80000"/>
              </a:lnSpc>
              <a:buFont typeface="+mj-lt"/>
              <a:buAutoNum type="arabicPeriod" startAt="5"/>
            </a:pPr>
            <a:r>
              <a:rPr lang="en-US" sz="2800" dirty="0">
                <a:solidFill>
                  <a:srgbClr val="C00000"/>
                </a:solidFill>
              </a:rPr>
              <a:t>Use-Case Diagrams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Shows </a:t>
            </a:r>
            <a:r>
              <a:rPr lang="en-US" sz="2400" dirty="0">
                <a:solidFill>
                  <a:srgbClr val="0070C0"/>
                </a:solidFill>
              </a:rPr>
              <a:t>interaction between the system and environment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Captures business requirements</a:t>
            </a:r>
          </a:p>
          <a:p>
            <a:pPr marL="1030287" lvl="1" indent="-742950"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9523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Behavior Diagrams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02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UML is modeling notation, it is </a:t>
            </a:r>
            <a:r>
              <a:rPr lang="en-US" sz="3200" dirty="0">
                <a:solidFill>
                  <a:srgbClr val="C00000"/>
                </a:solidFill>
              </a:rPr>
              <a:t>not a development process</a:t>
            </a:r>
            <a:r>
              <a:rPr lang="en-US" sz="3200" dirty="0"/>
              <a:t> or a methodology</a:t>
            </a:r>
          </a:p>
          <a:p>
            <a:pPr lvl="1"/>
            <a:r>
              <a:rPr lang="en-US" dirty="0"/>
              <a:t>UML driven development process? 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UML is </a:t>
            </a:r>
            <a:r>
              <a:rPr lang="en-US" sz="3200" dirty="0">
                <a:solidFill>
                  <a:srgbClr val="C00000"/>
                </a:solidFill>
              </a:rPr>
              <a:t>too complex</a:t>
            </a:r>
            <a:r>
              <a:rPr lang="en-US" sz="3200" dirty="0"/>
              <a:t>, </a:t>
            </a:r>
            <a:r>
              <a:rPr lang="en-US" sz="3200" dirty="0">
                <a:solidFill>
                  <a:srgbClr val="C00000"/>
                </a:solidFill>
              </a:rPr>
              <a:t>difficult to understand quickly</a:t>
            </a:r>
          </a:p>
          <a:p>
            <a:pPr lvl="1"/>
            <a:r>
              <a:rPr lang="en-US" dirty="0"/>
              <a:t>Should we use all UML diagrams?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21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95300" y="1219200"/>
            <a:ext cx="8153400" cy="5181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Display the boundary of a system </a:t>
            </a:r>
            <a:r>
              <a:rPr lang="id-ID" sz="3200" dirty="0" err="1"/>
              <a:t>and</a:t>
            </a:r>
            <a:r>
              <a:rPr lang="en-US" sz="3200" dirty="0"/>
              <a:t> its major functions using </a:t>
            </a:r>
            <a:r>
              <a:rPr lang="en-US" sz="3200" dirty="0">
                <a:solidFill>
                  <a:srgbClr val="C00000"/>
                </a:solidFill>
              </a:rPr>
              <a:t>use cases and actors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3200" dirty="0"/>
              <a:t>Model </a:t>
            </a:r>
            <a:r>
              <a:rPr lang="id-ID" sz="3200" dirty="0" err="1"/>
              <a:t>the</a:t>
            </a:r>
            <a:r>
              <a:rPr lang="id-ID" sz="3200" dirty="0"/>
              <a:t> </a:t>
            </a:r>
            <a:r>
              <a:rPr lang="id-ID" sz="3200" dirty="0" err="1"/>
              <a:t>organization’s</a:t>
            </a:r>
            <a:r>
              <a:rPr lang="id-ID" sz="3200" dirty="0"/>
              <a:t> </a:t>
            </a:r>
            <a:r>
              <a:rPr lang="id-ID" sz="3200" dirty="0" err="1"/>
              <a:t>business</a:t>
            </a:r>
            <a:r>
              <a:rPr lang="id-ID" sz="3200" dirty="0"/>
              <a:t> </a:t>
            </a:r>
            <a:r>
              <a:rPr lang="id-ID" sz="3200" dirty="0" err="1"/>
              <a:t>process</a:t>
            </a:r>
            <a:r>
              <a:rPr lang="id-ID" sz="3200" dirty="0"/>
              <a:t> </a:t>
            </a:r>
            <a:r>
              <a:rPr lang="id-ID" sz="3200" dirty="0" err="1"/>
              <a:t>with</a:t>
            </a:r>
            <a:r>
              <a:rPr lang="id-ID" sz="3200" dirty="0"/>
              <a:t> </a:t>
            </a:r>
            <a:r>
              <a:rPr lang="id-ID" sz="3200" dirty="0" err="1">
                <a:solidFill>
                  <a:srgbClr val="C00000"/>
                </a:solidFill>
              </a:rPr>
              <a:t>activity</a:t>
            </a:r>
            <a:r>
              <a:rPr lang="id-ID" sz="3200" dirty="0">
                <a:solidFill>
                  <a:srgbClr val="C00000"/>
                </a:solidFill>
              </a:rPr>
              <a:t> diagram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Illustrate use case realizations with </a:t>
            </a:r>
            <a:r>
              <a:rPr lang="id-ID" sz="3200" dirty="0" err="1">
                <a:solidFill>
                  <a:srgbClr val="C00000"/>
                </a:solidFill>
              </a:rPr>
              <a:t>sequence</a:t>
            </a:r>
            <a:r>
              <a:rPr lang="id-ID" sz="3200" dirty="0">
                <a:solidFill>
                  <a:srgbClr val="C00000"/>
                </a:solidFill>
              </a:rPr>
              <a:t> </a:t>
            </a:r>
            <a:r>
              <a:rPr lang="en-US" sz="3200" dirty="0">
                <a:solidFill>
                  <a:srgbClr val="C00000"/>
                </a:solidFill>
              </a:rPr>
              <a:t>diagrams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Represent a static structure of a system using </a:t>
            </a:r>
            <a:r>
              <a:rPr lang="en-US" sz="3200" dirty="0">
                <a:solidFill>
                  <a:srgbClr val="C00000"/>
                </a:solidFill>
              </a:rPr>
              <a:t>class diagrams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Reveal the physical implementation architecture with </a:t>
            </a:r>
            <a:r>
              <a:rPr lang="en-US" sz="3200" dirty="0">
                <a:solidFill>
                  <a:srgbClr val="C00000"/>
                </a:solidFill>
              </a:rPr>
              <a:t>deployment diagrams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382000" cy="642938"/>
          </a:xfrm>
        </p:spPr>
        <p:txBody>
          <a:bodyPr>
            <a:noAutofit/>
          </a:bodyPr>
          <a:lstStyle/>
          <a:p>
            <a:r>
              <a:rPr lang="en-US" dirty="0"/>
              <a:t>UML Process (EA </a:t>
            </a:r>
            <a:r>
              <a:rPr lang="en-US" dirty="0" err="1"/>
              <a:t>Sparx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596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00200"/>
            <a:ext cx="8553450" cy="5029200"/>
          </a:xfrm>
        </p:spPr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en-US" sz="3600" dirty="0">
                <a:solidFill>
                  <a:srgbClr val="C00000"/>
                </a:solidFill>
              </a:rPr>
              <a:t>Use Cases </a:t>
            </a:r>
            <a:r>
              <a:rPr lang="en-US" sz="3600" dirty="0"/>
              <a:t>Diagram</a:t>
            </a:r>
            <a:endParaRPr lang="id-ID" sz="3600" dirty="0"/>
          </a:p>
          <a:p>
            <a:pPr marL="742950" indent="-742950">
              <a:buFont typeface="Wingdings" pitchFamily="2" charset="2"/>
              <a:buAutoNum type="arabicPeriod"/>
            </a:pPr>
            <a:r>
              <a:rPr lang="id-ID" sz="3600" dirty="0" err="1">
                <a:solidFill>
                  <a:srgbClr val="C00000"/>
                </a:solidFill>
              </a:rPr>
              <a:t>Activity</a:t>
            </a:r>
            <a:r>
              <a:rPr lang="id-ID" sz="3600" dirty="0">
                <a:solidFill>
                  <a:srgbClr val="C00000"/>
                </a:solidFill>
              </a:rPr>
              <a:t> </a:t>
            </a:r>
            <a:r>
              <a:rPr lang="id-ID" sz="3600" dirty="0"/>
              <a:t>Diagram</a:t>
            </a:r>
          </a:p>
          <a:p>
            <a:pPr marL="742950" indent="-742950">
              <a:buAutoNum type="arabicPeriod"/>
            </a:pPr>
            <a:r>
              <a:rPr lang="en-US" sz="3600" dirty="0">
                <a:solidFill>
                  <a:srgbClr val="C00000"/>
                </a:solidFill>
              </a:rPr>
              <a:t>Sequence</a:t>
            </a:r>
            <a:r>
              <a:rPr lang="en-US" sz="3600" dirty="0"/>
              <a:t> Diagram</a:t>
            </a:r>
            <a:endParaRPr lang="id-ID" sz="3600" dirty="0"/>
          </a:p>
          <a:p>
            <a:pPr marL="742950" indent="-742950">
              <a:buFont typeface="Wingdings" pitchFamily="2" charset="2"/>
              <a:buAutoNum type="arabicPeriod"/>
            </a:pPr>
            <a:r>
              <a:rPr lang="en-US" sz="3600" dirty="0">
                <a:solidFill>
                  <a:srgbClr val="C00000"/>
                </a:solidFill>
              </a:rPr>
              <a:t>Class</a:t>
            </a:r>
            <a:r>
              <a:rPr lang="en-US" sz="3600" dirty="0"/>
              <a:t> Diagram</a:t>
            </a:r>
            <a:endParaRPr lang="id-ID" sz="3600" dirty="0">
              <a:solidFill>
                <a:srgbClr val="C00000"/>
              </a:solidFill>
            </a:endParaRPr>
          </a:p>
          <a:p>
            <a:pPr marL="742950" indent="-742950">
              <a:buAutoNum type="arabicPeriod"/>
            </a:pPr>
            <a:r>
              <a:rPr lang="en-US" sz="3600" dirty="0">
                <a:solidFill>
                  <a:srgbClr val="C00000"/>
                </a:solidFill>
              </a:rPr>
              <a:t>Deployment</a:t>
            </a:r>
            <a:r>
              <a:rPr lang="en-US" sz="3600" dirty="0"/>
              <a:t> Diagrams</a:t>
            </a:r>
          </a:p>
          <a:p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Process (EA </a:t>
            </a:r>
            <a:r>
              <a:rPr lang="en-US" dirty="0" err="1"/>
              <a:t>Sparx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878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143000"/>
            <a:ext cx="8858250" cy="57150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C00000"/>
                </a:solidFill>
              </a:rPr>
              <a:t>use case diagram</a:t>
            </a:r>
            <a:r>
              <a:rPr lang="en-US" sz="2800" dirty="0"/>
              <a:t>, describing how the system is used. </a:t>
            </a:r>
            <a:r>
              <a:rPr lang="en-US" sz="2800" dirty="0">
                <a:solidFill>
                  <a:srgbClr val="0070C0"/>
                </a:solidFill>
              </a:rPr>
              <a:t>Analysts start with a use case diagram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An </a:t>
            </a:r>
            <a:r>
              <a:rPr lang="en-US" sz="2800" dirty="0">
                <a:solidFill>
                  <a:srgbClr val="C00000"/>
                </a:solidFill>
              </a:rPr>
              <a:t>activity diagram</a:t>
            </a:r>
            <a:r>
              <a:rPr lang="en-US" sz="2800" dirty="0"/>
              <a:t>, illustrating the overall flow of activities. </a:t>
            </a:r>
            <a:r>
              <a:rPr lang="en-US" sz="2800" dirty="0">
                <a:solidFill>
                  <a:srgbClr val="0070C0"/>
                </a:solidFill>
              </a:rPr>
              <a:t>Each use case may create one activity diagram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C00000"/>
                </a:solidFill>
              </a:rPr>
              <a:t>Sequence diagrams</a:t>
            </a:r>
            <a:r>
              <a:rPr lang="en-US" sz="2800" dirty="0"/>
              <a:t>, showing the sequence of activities and class relationships. </a:t>
            </a:r>
            <a:r>
              <a:rPr lang="en-US" sz="2800" dirty="0">
                <a:solidFill>
                  <a:srgbClr val="0070C0"/>
                </a:solidFill>
              </a:rPr>
              <a:t>Each use case may create one or more sequence diagrams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rgbClr val="C00000"/>
                </a:solidFill>
              </a:rPr>
              <a:t>Class diagrams</a:t>
            </a:r>
            <a:r>
              <a:rPr lang="en-US" sz="2800" dirty="0"/>
              <a:t>, showing the classes and relationships. </a:t>
            </a:r>
            <a:r>
              <a:rPr lang="en-US" sz="2800" dirty="0">
                <a:solidFill>
                  <a:srgbClr val="0070C0"/>
                </a:solidFill>
              </a:rPr>
              <a:t>Sequence diagrams are used to determine classes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>
                <a:solidFill>
                  <a:srgbClr val="C00000"/>
                </a:solidFill>
              </a:rPr>
              <a:t>Statechart</a:t>
            </a:r>
            <a:r>
              <a:rPr lang="en-US" sz="2800" dirty="0">
                <a:solidFill>
                  <a:srgbClr val="C00000"/>
                </a:solidFill>
              </a:rPr>
              <a:t> diagrams</a:t>
            </a:r>
            <a:r>
              <a:rPr lang="en-US" sz="2800" dirty="0"/>
              <a:t>, showing the state transitions. Each class may create a </a:t>
            </a:r>
            <a:r>
              <a:rPr lang="en-US" sz="2800" dirty="0" err="1"/>
              <a:t>statechart</a:t>
            </a:r>
            <a:r>
              <a:rPr lang="en-US" sz="2800" dirty="0"/>
              <a:t> diagram, which is </a:t>
            </a:r>
            <a:r>
              <a:rPr lang="en-US" sz="2800" dirty="0">
                <a:solidFill>
                  <a:srgbClr val="0070C0"/>
                </a:solidFill>
              </a:rPr>
              <a:t>useful for determining class methods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Process (Kendal, 2011)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57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Recap</a:t>
            </a:r>
            <a:endParaRPr lang="en-US" dirty="0"/>
          </a:p>
        </p:txBody>
      </p:sp>
      <p:graphicFrame>
        <p:nvGraphicFramePr>
          <p:cNvPr id="5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2786726"/>
              </p:ext>
            </p:extLst>
          </p:nvPr>
        </p:nvGraphicFramePr>
        <p:xfrm>
          <a:off x="533400" y="1066349"/>
          <a:ext cx="821055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46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7" t="10333" r="23375" b="2889"/>
          <a:stretch/>
        </p:blipFill>
        <p:spPr bwMode="auto">
          <a:xfrm>
            <a:off x="0" y="0"/>
            <a:ext cx="9144000" cy="6928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01573" y="6412468"/>
            <a:ext cx="2681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i="1" dirty="0">
                <a:effectLst/>
              </a:rPr>
              <a:t>(Kendall and Kendall, 2011)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5195" t="14537" r="23627" b="5210"/>
          <a:stretch/>
        </p:blipFill>
        <p:spPr>
          <a:xfrm>
            <a:off x="1343102" y="990600"/>
            <a:ext cx="6276898" cy="5840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Process (Barclay, 2004)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80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763000" cy="5638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sz="2600" dirty="0">
                <a:solidFill>
                  <a:srgbClr val="C00000"/>
                </a:solidFill>
              </a:rPr>
              <a:t>System Analysis</a:t>
            </a:r>
          </a:p>
          <a:p>
            <a:pPr marL="744537" lvl="1" indent="-457200">
              <a:buFont typeface="+mj-lt"/>
              <a:buAutoNum type="arabicPeriod"/>
            </a:pPr>
            <a:r>
              <a:rPr lang="id-ID" sz="2000" dirty="0"/>
              <a:t>Business Process Identification</a:t>
            </a:r>
          </a:p>
          <a:p>
            <a:pPr marL="860425" lvl="2" indent="-285750"/>
            <a:r>
              <a:rPr lang="id-ID" sz="1800" b="1" dirty="0"/>
              <a:t>Use Case Diagram</a:t>
            </a:r>
          </a:p>
          <a:p>
            <a:pPr marL="744537" lvl="1" indent="-457200">
              <a:buFont typeface="+mj-lt"/>
              <a:buAutoNum type="arabicPeriod"/>
            </a:pPr>
            <a:r>
              <a:rPr lang="id-ID" sz="2000" dirty="0"/>
              <a:t>Business Process Modeling</a:t>
            </a:r>
          </a:p>
          <a:p>
            <a:pPr marL="860425" lvl="2" indent="-285750"/>
            <a:r>
              <a:rPr lang="id-ID" sz="1800" b="1" dirty="0"/>
              <a:t>Activity Diagram </a:t>
            </a:r>
            <a:r>
              <a:rPr lang="id-ID" sz="1800" dirty="0"/>
              <a:t>or Business Process Modeling Notation (BPMN)</a:t>
            </a:r>
          </a:p>
          <a:p>
            <a:pPr marL="744537" lvl="1" indent="-457200">
              <a:buFont typeface="+mj-lt"/>
              <a:buAutoNum type="arabicPeriod"/>
            </a:pPr>
            <a:r>
              <a:rPr lang="id-ID" sz="2000" dirty="0"/>
              <a:t>Business Process Realization</a:t>
            </a:r>
          </a:p>
          <a:p>
            <a:pPr marL="860425" lvl="2" indent="-285750"/>
            <a:r>
              <a:rPr lang="id-ID" sz="1800" b="1" dirty="0" err="1"/>
              <a:t>Sequence</a:t>
            </a:r>
            <a:r>
              <a:rPr lang="id-ID" sz="1800" b="1" dirty="0"/>
              <a:t> Diagram</a:t>
            </a:r>
            <a:r>
              <a:rPr lang="en-US" sz="1800" b="1" dirty="0"/>
              <a:t> </a:t>
            </a:r>
            <a:r>
              <a:rPr lang="id-ID" sz="1400" dirty="0"/>
              <a:t>(Buat untuk setiap use case dengan menggunakan pola </a:t>
            </a:r>
            <a:r>
              <a:rPr lang="id-ID" sz="1400" dirty="0">
                <a:solidFill>
                  <a:srgbClr val="0070C0"/>
                </a:solidFill>
              </a:rPr>
              <a:t>Boundary</a:t>
            </a:r>
            <a:r>
              <a:rPr lang="id-ID" sz="1400" dirty="0"/>
              <a:t>-</a:t>
            </a:r>
            <a:r>
              <a:rPr lang="id-ID" sz="1400" dirty="0">
                <a:solidFill>
                  <a:srgbClr val="FFC000"/>
                </a:solidFill>
              </a:rPr>
              <a:t>Control</a:t>
            </a:r>
            <a:r>
              <a:rPr lang="id-ID" sz="1400" dirty="0"/>
              <a:t>-</a:t>
            </a:r>
            <a:r>
              <a:rPr lang="id-ID" sz="1400" dirty="0">
                <a:solidFill>
                  <a:srgbClr val="00B050"/>
                </a:solidFill>
              </a:rPr>
              <a:t>Entity</a:t>
            </a:r>
            <a:r>
              <a:rPr lang="id-ID" sz="1400" dirty="0"/>
              <a:t>)</a:t>
            </a:r>
          </a:p>
          <a:p>
            <a:pPr marL="574675" lvl="2" indent="0">
              <a:buNone/>
            </a:pPr>
            <a:endParaRPr lang="id-ID" sz="1200" dirty="0"/>
          </a:p>
          <a:p>
            <a:pPr marL="514350" indent="-514350">
              <a:buFont typeface="+mj-lt"/>
              <a:buAutoNum type="arabicPeriod"/>
            </a:pPr>
            <a:r>
              <a:rPr lang="id-ID" sz="2600" dirty="0">
                <a:solidFill>
                  <a:srgbClr val="C00000"/>
                </a:solidFill>
              </a:rPr>
              <a:t>System Design</a:t>
            </a:r>
          </a:p>
          <a:p>
            <a:pPr marL="744537" lvl="1" indent="-457200">
              <a:buFont typeface="+mj-lt"/>
              <a:buAutoNum type="arabicPeriod"/>
            </a:pPr>
            <a:r>
              <a:rPr lang="id-ID" sz="2000" dirty="0"/>
              <a:t>Program Design</a:t>
            </a:r>
          </a:p>
          <a:p>
            <a:pPr marL="917575" lvl="2" indent="-342900">
              <a:buFont typeface="+mj-lt"/>
              <a:buAutoNum type="arabicPeriod"/>
            </a:pPr>
            <a:r>
              <a:rPr lang="id-ID" sz="1800" b="1" dirty="0" err="1"/>
              <a:t>Class</a:t>
            </a:r>
            <a:r>
              <a:rPr lang="id-ID" sz="1800" b="1" dirty="0"/>
              <a:t> Diagram</a:t>
            </a:r>
            <a:r>
              <a:rPr lang="en-US" sz="800" b="1" dirty="0"/>
              <a:t>    </a:t>
            </a:r>
            <a:r>
              <a:rPr lang="id-ID" sz="1400" dirty="0"/>
              <a:t>(Gabungkan </a:t>
            </a:r>
            <a:r>
              <a:rPr lang="id-ID" sz="1400" dirty="0">
                <a:solidFill>
                  <a:srgbClr val="0070C0"/>
                </a:solidFill>
              </a:rPr>
              <a:t>Boundary</a:t>
            </a:r>
            <a:r>
              <a:rPr lang="id-ID" sz="1400" dirty="0"/>
              <a:t>-</a:t>
            </a:r>
            <a:r>
              <a:rPr lang="id-ID" sz="1400" dirty="0">
                <a:solidFill>
                  <a:srgbClr val="FFC000"/>
                </a:solidFill>
              </a:rPr>
              <a:t>Control</a:t>
            </a:r>
            <a:r>
              <a:rPr lang="id-ID" sz="1400" dirty="0"/>
              <a:t>-</a:t>
            </a:r>
            <a:r>
              <a:rPr lang="id-ID" sz="1400" dirty="0">
                <a:solidFill>
                  <a:srgbClr val="00B050"/>
                </a:solidFill>
              </a:rPr>
              <a:t>Entity</a:t>
            </a:r>
            <a:r>
              <a:rPr lang="id-ID" sz="1400" dirty="0"/>
              <a:t> Class dan susun story dari sistem yang dibangun)</a:t>
            </a:r>
          </a:p>
          <a:p>
            <a:pPr marL="917575" lvl="2" indent="-342900">
              <a:buFont typeface="+mj-lt"/>
              <a:buAutoNum type="arabicPeriod"/>
            </a:pPr>
            <a:r>
              <a:rPr lang="id-ID" sz="1800" b="1" dirty="0" err="1"/>
              <a:t>Package</a:t>
            </a:r>
            <a:r>
              <a:rPr lang="id-ID" sz="1800" b="1" dirty="0"/>
              <a:t> Diagram</a:t>
            </a:r>
            <a:r>
              <a:rPr lang="en-US" sz="1800" b="1" dirty="0"/>
              <a:t>   </a:t>
            </a:r>
            <a:r>
              <a:rPr lang="id-ID" sz="1600" b="1" dirty="0"/>
              <a:t> </a:t>
            </a:r>
            <a:r>
              <a:rPr lang="id-ID" sz="1400" dirty="0"/>
              <a:t>(Gabungan class yang sesuai, boleh menggunakan pola B-C-E)</a:t>
            </a:r>
          </a:p>
          <a:p>
            <a:pPr marL="917575" lvl="2" indent="-342900">
              <a:buFont typeface="+mj-lt"/>
              <a:buAutoNum type="arabicPeriod"/>
            </a:pPr>
            <a:r>
              <a:rPr lang="id-ID" sz="1800" b="1" dirty="0" err="1"/>
              <a:t>Deployment</a:t>
            </a:r>
            <a:r>
              <a:rPr lang="id-ID" sz="1800" b="1" dirty="0"/>
              <a:t> Diagram</a:t>
            </a:r>
            <a:r>
              <a:rPr lang="id-ID" sz="1600" b="1" dirty="0"/>
              <a:t> </a:t>
            </a:r>
            <a:r>
              <a:rPr lang="en-US" sz="1600" b="1" dirty="0"/>
              <a:t>   </a:t>
            </a:r>
            <a:r>
              <a:rPr lang="id-ID" sz="1400" dirty="0"/>
              <a:t>(arsitektur software dari sistem yang dibangun)</a:t>
            </a:r>
          </a:p>
          <a:p>
            <a:pPr marL="801687" lvl="1" indent="-514350">
              <a:buFont typeface="+mj-lt"/>
              <a:buAutoNum type="arabicPeriod"/>
            </a:pPr>
            <a:r>
              <a:rPr lang="id-ID" sz="2000" b="1" dirty="0"/>
              <a:t>User Interface </a:t>
            </a:r>
            <a:r>
              <a:rPr lang="id-ID" sz="2000" b="1" dirty="0" err="1"/>
              <a:t>Design</a:t>
            </a:r>
            <a:r>
              <a:rPr lang="id-ID" sz="2000" b="1" dirty="0"/>
              <a:t> </a:t>
            </a:r>
            <a:r>
              <a:rPr lang="en-US" sz="2000" b="1" dirty="0"/>
              <a:t>  </a:t>
            </a:r>
            <a:r>
              <a:rPr lang="id-ID" sz="1400" dirty="0"/>
              <a:t>(Buat UI design dari </a:t>
            </a:r>
            <a:r>
              <a:rPr lang="id-ID" sz="1400" dirty="0">
                <a:solidFill>
                  <a:srgbClr val="0070C0"/>
                </a:solidFill>
              </a:rPr>
              <a:t>Boundary Class)</a:t>
            </a:r>
          </a:p>
          <a:p>
            <a:pPr marL="801687" lvl="1" indent="-514350">
              <a:buFont typeface="+mj-lt"/>
              <a:buAutoNum type="arabicPeriod"/>
            </a:pPr>
            <a:r>
              <a:rPr lang="id-ID" sz="2000" b="1" dirty="0"/>
              <a:t>Entity-Relationship Model</a:t>
            </a:r>
            <a:r>
              <a:rPr lang="id-ID" sz="1200" b="1" dirty="0"/>
              <a:t>  </a:t>
            </a:r>
            <a:r>
              <a:rPr lang="en-US" sz="1200" b="1" dirty="0"/>
              <a:t>    </a:t>
            </a:r>
            <a:r>
              <a:rPr lang="id-ID" sz="1400" dirty="0"/>
              <a:t>(Buat ER diagram dari </a:t>
            </a:r>
            <a:r>
              <a:rPr lang="id-ID" sz="1400" dirty="0">
                <a:solidFill>
                  <a:srgbClr val="00B050"/>
                </a:solidFill>
              </a:rPr>
              <a:t>Entity Class)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/>
              <a:t>System Analysis and Design with 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46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686800" cy="54102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Planning</a:t>
            </a:r>
          </a:p>
          <a:p>
            <a:pPr marL="457200" lvl="1" indent="0">
              <a:buNone/>
            </a:pPr>
            <a:r>
              <a:rPr lang="en-US" dirty="0"/>
              <a:t>1.1 System Request</a:t>
            </a:r>
          </a:p>
          <a:p>
            <a:pPr marL="457200" lvl="1" indent="0">
              <a:buNone/>
            </a:pPr>
            <a:r>
              <a:rPr lang="en-US" dirty="0"/>
              <a:t>1.2 Feasibility Analysis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err="1">
                <a:solidFill>
                  <a:srgbClr val="C00000"/>
                </a:solidFill>
              </a:rPr>
              <a:t>Analysis</a:t>
            </a:r>
            <a:endParaRPr lang="en-US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US" dirty="0"/>
              <a:t>2.1 </a:t>
            </a:r>
            <a:r>
              <a:rPr lang="id-ID" dirty="0" err="1"/>
              <a:t>Use</a:t>
            </a:r>
            <a:r>
              <a:rPr lang="id-ID" dirty="0"/>
              <a:t> </a:t>
            </a:r>
            <a:r>
              <a:rPr lang="id-ID" dirty="0" err="1"/>
              <a:t>Case</a:t>
            </a:r>
            <a:r>
              <a:rPr lang="id-ID" dirty="0"/>
              <a:t> Diagram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2.2 </a:t>
            </a:r>
            <a:r>
              <a:rPr lang="id-ID" dirty="0" err="1"/>
              <a:t>Activity</a:t>
            </a:r>
            <a:r>
              <a:rPr lang="id-ID" dirty="0"/>
              <a:t> Diagram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2.3 </a:t>
            </a:r>
            <a:r>
              <a:rPr lang="id-ID" dirty="0" err="1"/>
              <a:t>Sequence</a:t>
            </a:r>
            <a:r>
              <a:rPr lang="id-ID" dirty="0"/>
              <a:t> Diagram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 err="1">
                <a:solidFill>
                  <a:srgbClr val="C00000"/>
                </a:solidFill>
              </a:rPr>
              <a:t>Design</a:t>
            </a:r>
            <a:endParaRPr lang="en-US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US" dirty="0"/>
              <a:t>3.1 Class Diagram</a:t>
            </a:r>
          </a:p>
          <a:p>
            <a:pPr marL="457200" lvl="1" indent="0">
              <a:buNone/>
            </a:pPr>
            <a:r>
              <a:rPr lang="en-US" dirty="0"/>
              <a:t>3.2 </a:t>
            </a:r>
            <a:r>
              <a:rPr lang="id-ID" dirty="0" err="1"/>
              <a:t>Deployment</a:t>
            </a:r>
            <a:r>
              <a:rPr lang="id-ID" dirty="0"/>
              <a:t> Diagram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3.3 </a:t>
            </a:r>
            <a:r>
              <a:rPr lang="id-ID" dirty="0" err="1"/>
              <a:t>User</a:t>
            </a:r>
            <a:r>
              <a:rPr lang="id-ID" dirty="0"/>
              <a:t> </a:t>
            </a:r>
            <a:r>
              <a:rPr lang="id-ID" dirty="0" err="1"/>
              <a:t>Interface</a:t>
            </a:r>
            <a:r>
              <a:rPr lang="id-ID" dirty="0"/>
              <a:t> </a:t>
            </a:r>
            <a:r>
              <a:rPr lang="id-ID" dirty="0" err="1"/>
              <a:t>Design</a:t>
            </a:r>
            <a:endParaRPr lang="en-US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r>
              <a:rPr lang="en-US" dirty="0"/>
              <a:t>3.4 Data</a:t>
            </a:r>
            <a:r>
              <a:rPr lang="id-ID" dirty="0"/>
              <a:t> Model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Implementation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sz="2400" dirty="0"/>
              <a:t>4.1 Program Code</a:t>
            </a:r>
            <a:br>
              <a:rPr lang="en-US" sz="2400" dirty="0"/>
            </a:br>
            <a:r>
              <a:rPr lang="en-US" sz="2400" dirty="0"/>
              <a:t>4.2 Testing Plan</a:t>
            </a:r>
            <a:br>
              <a:rPr lang="en-US" sz="2400" dirty="0"/>
            </a:br>
            <a:r>
              <a:rPr lang="en-US" sz="2400" dirty="0"/>
              <a:t>4.3 Documentation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SDLC and </a:t>
            </a:r>
            <a:r>
              <a:rPr lang="id-ID" dirty="0" err="1"/>
              <a:t>Deliverables</a:t>
            </a:r>
            <a:endParaRPr lang="id-ID" dirty="0"/>
          </a:p>
        </p:txBody>
      </p:sp>
      <p:sp>
        <p:nvSpPr>
          <p:cNvPr id="5" name="Right Brace 4"/>
          <p:cNvSpPr/>
          <p:nvPr/>
        </p:nvSpPr>
        <p:spPr>
          <a:xfrm>
            <a:off x="4267200" y="1352549"/>
            <a:ext cx="685800" cy="85725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/>
          <p:cNvSpPr txBox="1"/>
          <p:nvPr/>
        </p:nvSpPr>
        <p:spPr>
          <a:xfrm>
            <a:off x="5100588" y="1295400"/>
            <a:ext cx="1451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70C0"/>
                </a:solidFill>
                <a:effectLst/>
                <a:latin typeface="+mn-lt"/>
              </a:rPr>
              <a:t>System</a:t>
            </a:r>
          </a:p>
          <a:p>
            <a:pPr algn="l"/>
            <a:r>
              <a:rPr lang="en-US" sz="2800" dirty="0">
                <a:solidFill>
                  <a:srgbClr val="0070C0"/>
                </a:solidFill>
                <a:effectLst/>
                <a:latin typeface="+mn-lt"/>
              </a:rPr>
              <a:t>Proposal</a:t>
            </a:r>
            <a:endParaRPr lang="id-ID" sz="2800" dirty="0">
              <a:solidFill>
                <a:srgbClr val="0070C0"/>
              </a:solidFill>
              <a:effectLst/>
              <a:latin typeface="+mn-lt"/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4267200" y="2448819"/>
            <a:ext cx="685800" cy="265658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7"/>
          <p:cNvSpPr txBox="1"/>
          <p:nvPr/>
        </p:nvSpPr>
        <p:spPr>
          <a:xfrm>
            <a:off x="5055992" y="3313093"/>
            <a:ext cx="20394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70C0"/>
                </a:solidFill>
                <a:effectLst/>
                <a:latin typeface="+mn-lt"/>
              </a:rPr>
              <a:t>System</a:t>
            </a:r>
          </a:p>
          <a:p>
            <a:pPr algn="l"/>
            <a:r>
              <a:rPr lang="en-US" sz="2800" dirty="0">
                <a:solidFill>
                  <a:srgbClr val="0070C0"/>
                </a:solidFill>
                <a:effectLst/>
                <a:latin typeface="+mn-lt"/>
              </a:rPr>
              <a:t>Specification</a:t>
            </a:r>
            <a:endParaRPr lang="id-ID" sz="2800" dirty="0">
              <a:solidFill>
                <a:srgbClr val="0070C0"/>
              </a:solidFill>
              <a:effectLst/>
              <a:latin typeface="+mn-lt"/>
            </a:endParaRPr>
          </a:p>
        </p:txBody>
      </p:sp>
      <p:sp>
        <p:nvSpPr>
          <p:cNvPr id="9" name="Right Brace 8"/>
          <p:cNvSpPr/>
          <p:nvPr/>
        </p:nvSpPr>
        <p:spPr>
          <a:xfrm>
            <a:off x="4267200" y="5272028"/>
            <a:ext cx="685800" cy="85725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5100588" y="5214879"/>
            <a:ext cx="14903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rgbClr val="0070C0"/>
                </a:solidFill>
                <a:effectLst/>
                <a:latin typeface="+mn-lt"/>
              </a:rPr>
              <a:t>New</a:t>
            </a:r>
          </a:p>
          <a:p>
            <a:pPr algn="l"/>
            <a:r>
              <a:rPr lang="en-US" sz="2800" dirty="0">
                <a:solidFill>
                  <a:srgbClr val="0070C0"/>
                </a:solidFill>
                <a:effectLst/>
                <a:latin typeface="+mn-lt"/>
              </a:rPr>
              <a:t>Software</a:t>
            </a:r>
            <a:endParaRPr lang="id-ID" sz="2800" dirty="0">
              <a:solidFill>
                <a:srgbClr val="0070C0"/>
              </a:solidFill>
              <a:effectLst/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66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466975"/>
            <a:ext cx="8443912" cy="2095501"/>
          </a:xfrm>
        </p:spPr>
        <p:txBody>
          <a:bodyPr>
            <a:normAutofit/>
          </a:bodyPr>
          <a:lstStyle/>
          <a:p>
            <a:r>
              <a:rPr lang="en-US" sz="4000" dirty="0"/>
              <a:t>3.3.2 </a:t>
            </a:r>
            <a:r>
              <a:rPr lang="id-ID" sz="4000" dirty="0" err="1"/>
              <a:t>Case</a:t>
            </a:r>
            <a:r>
              <a:rPr lang="id-ID" sz="4000" dirty="0"/>
              <a:t> Study: ATM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07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tm-02.gif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2357437" y="2090737"/>
            <a:ext cx="4429125" cy="343852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</a:t>
            </a:r>
            <a:r>
              <a:rPr lang="id-ID" dirty="0"/>
              <a:t> System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07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81504"/>
            <a:ext cx="7886700" cy="4643095"/>
          </a:xfrm>
        </p:spPr>
        <p:txBody>
          <a:bodyPr/>
          <a:lstStyle/>
          <a:p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</a:t>
            </a:r>
            <a:r>
              <a:rPr lang="id-ID" dirty="0"/>
              <a:t> System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1066800"/>
            <a:ext cx="8001000" cy="5562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sz="1800">
              <a:solidFill>
                <a:prstClr val="white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66800" y="1371600"/>
            <a:ext cx="7162800" cy="2667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3200" dirty="0" err="1">
                <a:solidFill>
                  <a:prstClr val="black"/>
                </a:solidFill>
                <a:effectLst/>
              </a:rPr>
              <a:t>Layar</a:t>
            </a:r>
            <a:endParaRPr kumimoji="0" lang="en-US" sz="3200" dirty="0">
              <a:solidFill>
                <a:prstClr val="black"/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6800" y="4495800"/>
            <a:ext cx="23622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800" dirty="0" err="1">
                <a:solidFill>
                  <a:prstClr val="white"/>
                </a:solidFill>
                <a:effectLst/>
              </a:rPr>
              <a:t>Kotak</a:t>
            </a:r>
            <a:r>
              <a:rPr kumimoji="0" lang="en-US" sz="1800" dirty="0">
                <a:solidFill>
                  <a:prstClr val="white"/>
                </a:solidFill>
                <a:effectLst/>
              </a:rPr>
              <a:t> </a:t>
            </a:r>
            <a:r>
              <a:rPr kumimoji="0" lang="en-US" sz="1800" dirty="0" err="1">
                <a:solidFill>
                  <a:prstClr val="white"/>
                </a:solidFill>
                <a:effectLst/>
              </a:rPr>
              <a:t>Uang</a:t>
            </a:r>
            <a:endParaRPr kumimoji="0" lang="en-US" sz="1800" dirty="0">
              <a:solidFill>
                <a:prstClr val="white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00800" y="4495800"/>
            <a:ext cx="18288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800" dirty="0" err="1">
                <a:solidFill>
                  <a:prstClr val="white"/>
                </a:solidFill>
                <a:effectLst/>
              </a:rPr>
              <a:t>Kotak</a:t>
            </a:r>
            <a:r>
              <a:rPr kumimoji="0" lang="en-US" sz="1800" dirty="0">
                <a:solidFill>
                  <a:prstClr val="white"/>
                </a:solidFill>
                <a:effectLst/>
              </a:rPr>
              <a:t> </a:t>
            </a:r>
            <a:r>
              <a:rPr kumimoji="0" lang="en-US" sz="1800" dirty="0" err="1">
                <a:solidFill>
                  <a:prstClr val="white"/>
                </a:solidFill>
                <a:effectLst/>
              </a:rPr>
              <a:t>Kartu</a:t>
            </a:r>
            <a:endParaRPr kumimoji="0" lang="en-US" sz="1800" dirty="0">
              <a:solidFill>
                <a:prstClr val="white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00800" y="5105400"/>
            <a:ext cx="18288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800" dirty="0" err="1">
                <a:solidFill>
                  <a:prstClr val="white"/>
                </a:solidFill>
                <a:effectLst/>
              </a:rPr>
              <a:t>Kotak</a:t>
            </a:r>
            <a:r>
              <a:rPr kumimoji="0" lang="en-US" sz="1800" dirty="0">
                <a:solidFill>
                  <a:prstClr val="white"/>
                </a:solidFill>
                <a:effectLst/>
              </a:rPr>
              <a:t> </a:t>
            </a:r>
            <a:r>
              <a:rPr kumimoji="0" lang="en-US" sz="1800" dirty="0" err="1">
                <a:solidFill>
                  <a:prstClr val="white"/>
                </a:solidFill>
                <a:effectLst/>
              </a:rPr>
              <a:t>Kuitansi</a:t>
            </a:r>
            <a:endParaRPr kumimoji="0" lang="en-US" sz="1800" dirty="0">
              <a:solidFill>
                <a:prstClr val="white"/>
              </a:solidFill>
              <a:effectLst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376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" y="533400"/>
            <a:ext cx="8001000" cy="5562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sz="1800">
              <a:solidFill>
                <a:prstClr val="white"/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6800" y="838200"/>
            <a:ext cx="7162800" cy="2667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kumimoji="0" lang="id-ID" sz="3200" dirty="0">
                <a:solidFill>
                  <a:srgbClr val="C00000"/>
                </a:solidFill>
                <a:effectLst/>
              </a:rPr>
              <a:t>Menu PIN</a:t>
            </a:r>
            <a:br>
              <a:rPr kumimoji="0" lang="id-ID" sz="3200" dirty="0">
                <a:solidFill>
                  <a:prstClr val="black"/>
                </a:solidFill>
                <a:effectLst/>
              </a:rPr>
            </a:br>
            <a:endParaRPr kumimoji="0" lang="id-ID" sz="3200" dirty="0">
              <a:solidFill>
                <a:prstClr val="black"/>
              </a:solidFill>
              <a:effectLst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br>
              <a:rPr kumimoji="0" lang="id-ID" sz="3200" dirty="0">
                <a:solidFill>
                  <a:prstClr val="black"/>
                </a:solidFill>
                <a:effectLst/>
              </a:rPr>
            </a:br>
            <a:r>
              <a:rPr kumimoji="0" lang="en-US" sz="3200" dirty="0" err="1">
                <a:solidFill>
                  <a:prstClr val="black"/>
                </a:solidFill>
                <a:effectLst/>
              </a:rPr>
              <a:t>Masukkan</a:t>
            </a:r>
            <a:r>
              <a:rPr kumimoji="0" lang="en-US" sz="3200" dirty="0">
                <a:solidFill>
                  <a:prstClr val="black"/>
                </a:solidFill>
                <a:effectLst/>
              </a:rPr>
              <a:t> PIN:</a:t>
            </a:r>
            <a:endParaRPr kumimoji="0" lang="id-ID" sz="3200" dirty="0">
              <a:solidFill>
                <a:prstClr val="black"/>
              </a:solidFill>
              <a:effectLst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0" lang="id-ID" sz="3200" dirty="0">
              <a:solidFill>
                <a:prstClr val="black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66800" y="3962400"/>
            <a:ext cx="23622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800" dirty="0" err="1">
                <a:solidFill>
                  <a:prstClr val="white"/>
                </a:solidFill>
                <a:effectLst/>
              </a:rPr>
              <a:t>Kotak</a:t>
            </a:r>
            <a:r>
              <a:rPr kumimoji="0" lang="en-US" sz="1800" dirty="0">
                <a:solidFill>
                  <a:prstClr val="white"/>
                </a:solidFill>
                <a:effectLst/>
              </a:rPr>
              <a:t> </a:t>
            </a:r>
            <a:r>
              <a:rPr kumimoji="0" lang="en-US" sz="1800" dirty="0" err="1">
                <a:solidFill>
                  <a:prstClr val="white"/>
                </a:solidFill>
                <a:effectLst/>
              </a:rPr>
              <a:t>Uang</a:t>
            </a:r>
            <a:endParaRPr kumimoji="0" lang="en-US" sz="1800" dirty="0">
              <a:solidFill>
                <a:prstClr val="white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00800" y="3962400"/>
            <a:ext cx="18288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800" dirty="0" err="1">
                <a:solidFill>
                  <a:prstClr val="white"/>
                </a:solidFill>
                <a:effectLst/>
              </a:rPr>
              <a:t>Kotak</a:t>
            </a:r>
            <a:r>
              <a:rPr kumimoji="0" lang="en-US" sz="1800" dirty="0">
                <a:solidFill>
                  <a:prstClr val="white"/>
                </a:solidFill>
                <a:effectLst/>
              </a:rPr>
              <a:t> </a:t>
            </a:r>
            <a:r>
              <a:rPr kumimoji="0" lang="en-US" sz="1800" dirty="0" err="1">
                <a:solidFill>
                  <a:prstClr val="white"/>
                </a:solidFill>
                <a:effectLst/>
              </a:rPr>
              <a:t>Kartu</a:t>
            </a:r>
            <a:endParaRPr kumimoji="0" lang="en-US" sz="1800" dirty="0">
              <a:solidFill>
                <a:prstClr val="white"/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00800" y="4572000"/>
            <a:ext cx="18288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800" dirty="0" err="1">
                <a:solidFill>
                  <a:prstClr val="white"/>
                </a:solidFill>
                <a:effectLst/>
              </a:rPr>
              <a:t>Kotak</a:t>
            </a:r>
            <a:r>
              <a:rPr kumimoji="0" lang="en-US" sz="1800" dirty="0">
                <a:solidFill>
                  <a:prstClr val="white"/>
                </a:solidFill>
                <a:effectLst/>
              </a:rPr>
              <a:t> </a:t>
            </a:r>
            <a:r>
              <a:rPr kumimoji="0" lang="en-US" sz="1800" dirty="0" err="1">
                <a:solidFill>
                  <a:prstClr val="white"/>
                </a:solidFill>
                <a:effectLst/>
              </a:rPr>
              <a:t>Kuitansi</a:t>
            </a:r>
            <a:endParaRPr kumimoji="0" lang="en-US" sz="1800" dirty="0">
              <a:solidFill>
                <a:prstClr val="white"/>
              </a:solidFill>
              <a:effectLst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023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" y="533400"/>
            <a:ext cx="8001000" cy="5562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sz="1800">
              <a:solidFill>
                <a:prstClr val="white"/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6800" y="838200"/>
            <a:ext cx="7162800" cy="2667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</a:pPr>
            <a:endParaRPr kumimoji="0" lang="en-US" sz="3000" dirty="0">
              <a:solidFill>
                <a:prstClr val="black"/>
              </a:solidFill>
              <a:effectLst/>
            </a:endParaRPr>
          </a:p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3000" dirty="0">
                <a:solidFill>
                  <a:srgbClr val="C00000"/>
                </a:solidFill>
                <a:effectLst/>
              </a:rPr>
              <a:t>Menu </a:t>
            </a:r>
            <a:r>
              <a:rPr kumimoji="0" lang="en-US" sz="3000" dirty="0" err="1">
                <a:solidFill>
                  <a:srgbClr val="C00000"/>
                </a:solidFill>
                <a:effectLst/>
              </a:rPr>
              <a:t>Utama</a:t>
            </a:r>
            <a:endParaRPr kumimoji="0" lang="en-US" sz="3000" dirty="0">
              <a:solidFill>
                <a:srgbClr val="C00000"/>
              </a:solidFill>
              <a:effectLst/>
            </a:endParaRPr>
          </a:p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kumimoji="0" lang="id-ID" sz="3000" dirty="0">
                <a:solidFill>
                  <a:prstClr val="black"/>
                </a:solidFill>
                <a:effectLst/>
              </a:rPr>
              <a:t>Mengecek</a:t>
            </a:r>
            <a:r>
              <a:rPr kumimoji="0" lang="en-US" sz="3000" dirty="0">
                <a:solidFill>
                  <a:prstClr val="black"/>
                </a:solidFill>
                <a:effectLst/>
              </a:rPr>
              <a:t> </a:t>
            </a:r>
            <a:r>
              <a:rPr kumimoji="0" lang="en-US" sz="3000" dirty="0" err="1">
                <a:solidFill>
                  <a:prstClr val="black"/>
                </a:solidFill>
                <a:effectLst/>
              </a:rPr>
              <a:t>Saldo</a:t>
            </a:r>
            <a:endParaRPr kumimoji="0" lang="en-US" sz="3000" dirty="0">
              <a:solidFill>
                <a:prstClr val="black"/>
              </a:solidFill>
              <a:effectLst/>
            </a:endParaRPr>
          </a:p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kumimoji="0" lang="en-US" sz="3000" dirty="0" err="1">
                <a:solidFill>
                  <a:prstClr val="black"/>
                </a:solidFill>
                <a:effectLst/>
              </a:rPr>
              <a:t>Mentransfer</a:t>
            </a:r>
            <a:r>
              <a:rPr kumimoji="0" lang="en-US" sz="3000" dirty="0">
                <a:solidFill>
                  <a:prstClr val="black"/>
                </a:solidFill>
                <a:effectLst/>
              </a:rPr>
              <a:t> </a:t>
            </a:r>
            <a:r>
              <a:rPr kumimoji="0" lang="en-US" sz="3000" dirty="0" err="1">
                <a:solidFill>
                  <a:prstClr val="black"/>
                </a:solidFill>
                <a:effectLst/>
              </a:rPr>
              <a:t>Uang</a:t>
            </a:r>
            <a:endParaRPr kumimoji="0" lang="en-US" sz="3000" dirty="0">
              <a:solidFill>
                <a:prstClr val="black"/>
              </a:solidFill>
              <a:effectLst/>
            </a:endParaRPr>
          </a:p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kumimoji="0" lang="en-US" sz="3000" dirty="0" err="1">
                <a:solidFill>
                  <a:prstClr val="black"/>
                </a:solidFill>
                <a:effectLst/>
              </a:rPr>
              <a:t>Mengambil</a:t>
            </a:r>
            <a:r>
              <a:rPr kumimoji="0" lang="en-US" sz="3000" dirty="0">
                <a:solidFill>
                  <a:prstClr val="black"/>
                </a:solidFill>
                <a:effectLst/>
              </a:rPr>
              <a:t> </a:t>
            </a:r>
            <a:r>
              <a:rPr kumimoji="0" lang="en-US" sz="3000" dirty="0" err="1">
                <a:solidFill>
                  <a:prstClr val="black"/>
                </a:solidFill>
                <a:effectLst/>
              </a:rPr>
              <a:t>Uang</a:t>
            </a:r>
            <a:endParaRPr kumimoji="0" lang="en-US" sz="3000" dirty="0">
              <a:solidFill>
                <a:prstClr val="black"/>
              </a:solidFill>
              <a:effectLst/>
            </a:endParaRPr>
          </a:p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kumimoji="0" lang="en-US" sz="3000" dirty="0">
                <a:solidFill>
                  <a:prstClr val="black"/>
                </a:solidFill>
                <a:effectLst/>
              </a:rPr>
              <a:t>Logout</a:t>
            </a:r>
          </a:p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endParaRPr kumimoji="0" lang="en-US" sz="3200" dirty="0">
              <a:solidFill>
                <a:prstClr val="black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66800" y="3962400"/>
            <a:ext cx="23622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800" dirty="0" err="1">
                <a:solidFill>
                  <a:prstClr val="white"/>
                </a:solidFill>
                <a:effectLst/>
              </a:rPr>
              <a:t>Kotak</a:t>
            </a:r>
            <a:r>
              <a:rPr kumimoji="0" lang="en-US" sz="1800" dirty="0">
                <a:solidFill>
                  <a:prstClr val="white"/>
                </a:solidFill>
                <a:effectLst/>
              </a:rPr>
              <a:t> </a:t>
            </a:r>
            <a:r>
              <a:rPr kumimoji="0" lang="en-US" sz="1800" dirty="0" err="1">
                <a:solidFill>
                  <a:prstClr val="white"/>
                </a:solidFill>
                <a:effectLst/>
              </a:rPr>
              <a:t>Uang</a:t>
            </a:r>
            <a:endParaRPr kumimoji="0" lang="en-US" sz="1800" dirty="0">
              <a:solidFill>
                <a:prstClr val="white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00800" y="3962400"/>
            <a:ext cx="18288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800" dirty="0" err="1">
                <a:solidFill>
                  <a:prstClr val="white"/>
                </a:solidFill>
                <a:effectLst/>
              </a:rPr>
              <a:t>Kotak</a:t>
            </a:r>
            <a:r>
              <a:rPr kumimoji="0" lang="en-US" sz="1800" dirty="0">
                <a:solidFill>
                  <a:prstClr val="white"/>
                </a:solidFill>
                <a:effectLst/>
              </a:rPr>
              <a:t> </a:t>
            </a:r>
            <a:r>
              <a:rPr kumimoji="0" lang="en-US" sz="1800" dirty="0" err="1">
                <a:solidFill>
                  <a:prstClr val="white"/>
                </a:solidFill>
                <a:effectLst/>
              </a:rPr>
              <a:t>Kartu</a:t>
            </a:r>
            <a:endParaRPr kumimoji="0" lang="en-US" sz="1800" dirty="0">
              <a:solidFill>
                <a:prstClr val="white"/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00800" y="4572000"/>
            <a:ext cx="18288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800" dirty="0" err="1">
                <a:solidFill>
                  <a:prstClr val="white"/>
                </a:solidFill>
                <a:effectLst/>
              </a:rPr>
              <a:t>Kotak</a:t>
            </a:r>
            <a:r>
              <a:rPr kumimoji="0" lang="en-US" sz="1800" dirty="0">
                <a:solidFill>
                  <a:prstClr val="white"/>
                </a:solidFill>
                <a:effectLst/>
              </a:rPr>
              <a:t> </a:t>
            </a:r>
            <a:r>
              <a:rPr kumimoji="0" lang="en-US" sz="1800" dirty="0" err="1">
                <a:solidFill>
                  <a:prstClr val="white"/>
                </a:solidFill>
                <a:effectLst/>
              </a:rPr>
              <a:t>Kuitansi</a:t>
            </a:r>
            <a:endParaRPr kumimoji="0" lang="en-US" sz="1800" dirty="0">
              <a:solidFill>
                <a:prstClr val="white"/>
              </a:solidFill>
              <a:effectLst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305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" y="533400"/>
            <a:ext cx="8001000" cy="5562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sz="1800">
              <a:solidFill>
                <a:prstClr val="white"/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6800" y="838200"/>
            <a:ext cx="7162800" cy="2667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</a:pPr>
            <a:endParaRPr kumimoji="0" lang="en-US" sz="3000" dirty="0">
              <a:solidFill>
                <a:prstClr val="black"/>
              </a:solidFill>
              <a:effectLst/>
            </a:endParaRPr>
          </a:p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3000" dirty="0">
                <a:solidFill>
                  <a:srgbClr val="C00000"/>
                </a:solidFill>
                <a:effectLst/>
              </a:rPr>
              <a:t>Menu </a:t>
            </a:r>
            <a:r>
              <a:rPr kumimoji="0" lang="id-ID" sz="3000" dirty="0">
                <a:solidFill>
                  <a:srgbClr val="C00000"/>
                </a:solidFill>
                <a:effectLst/>
              </a:rPr>
              <a:t>Pengecekan</a:t>
            </a:r>
            <a:r>
              <a:rPr kumimoji="0" lang="en-US" sz="3000" dirty="0">
                <a:solidFill>
                  <a:srgbClr val="C00000"/>
                </a:solidFill>
                <a:effectLst/>
              </a:rPr>
              <a:t> </a:t>
            </a:r>
            <a:r>
              <a:rPr kumimoji="0" lang="en-US" sz="3000" dirty="0" err="1">
                <a:solidFill>
                  <a:srgbClr val="C00000"/>
                </a:solidFill>
                <a:effectLst/>
              </a:rPr>
              <a:t>Saldo</a:t>
            </a:r>
            <a:endParaRPr kumimoji="0" lang="en-US" sz="3000" dirty="0">
              <a:solidFill>
                <a:srgbClr val="C00000"/>
              </a:solidFill>
              <a:effectLst/>
            </a:endParaRPr>
          </a:p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</a:pPr>
            <a:endParaRPr kumimoji="0" lang="en-US" sz="3000" dirty="0">
              <a:solidFill>
                <a:srgbClr val="C00000"/>
              </a:solidFill>
              <a:effectLst/>
            </a:endParaRPr>
          </a:p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</a:pPr>
            <a:endParaRPr kumimoji="0" lang="en-US" sz="3000" dirty="0">
              <a:solidFill>
                <a:srgbClr val="C00000"/>
              </a:solidFill>
              <a:effectLst/>
            </a:endParaRPr>
          </a:p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kumimoji="0" lang="en-US" sz="3200" dirty="0" err="1">
                <a:solidFill>
                  <a:prstClr val="black"/>
                </a:solidFill>
                <a:effectLst/>
              </a:rPr>
              <a:t>Saldo</a:t>
            </a:r>
            <a:r>
              <a:rPr kumimoji="0" lang="en-US" sz="3200" dirty="0">
                <a:solidFill>
                  <a:prstClr val="black"/>
                </a:solidFill>
                <a:effectLst/>
              </a:rPr>
              <a:t> </a:t>
            </a:r>
            <a:r>
              <a:rPr kumimoji="0" lang="en-US" sz="3200" dirty="0" err="1">
                <a:solidFill>
                  <a:prstClr val="black"/>
                </a:solidFill>
                <a:effectLst/>
              </a:rPr>
              <a:t>anda</a:t>
            </a:r>
            <a:r>
              <a:rPr kumimoji="0" lang="en-US" sz="3200" dirty="0">
                <a:solidFill>
                  <a:prstClr val="black"/>
                </a:solidFill>
                <a:effectLst/>
              </a:rPr>
              <a:t> </a:t>
            </a:r>
            <a:r>
              <a:rPr kumimoji="0" lang="en-US" sz="3200" dirty="0" err="1">
                <a:solidFill>
                  <a:prstClr val="black"/>
                </a:solidFill>
                <a:effectLst/>
              </a:rPr>
              <a:t>adalah</a:t>
            </a:r>
            <a:r>
              <a:rPr kumimoji="0" lang="en-US" sz="3200" dirty="0">
                <a:solidFill>
                  <a:prstClr val="black"/>
                </a:solidFill>
                <a:effectLst/>
              </a:rPr>
              <a:t> 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1066800" y="3962400"/>
            <a:ext cx="23622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800" dirty="0" err="1">
                <a:solidFill>
                  <a:prstClr val="white"/>
                </a:solidFill>
                <a:effectLst/>
              </a:rPr>
              <a:t>Kotak</a:t>
            </a:r>
            <a:r>
              <a:rPr kumimoji="0" lang="en-US" sz="1800" dirty="0">
                <a:solidFill>
                  <a:prstClr val="white"/>
                </a:solidFill>
                <a:effectLst/>
              </a:rPr>
              <a:t> </a:t>
            </a:r>
            <a:r>
              <a:rPr kumimoji="0" lang="en-US" sz="1800" dirty="0" err="1">
                <a:solidFill>
                  <a:prstClr val="white"/>
                </a:solidFill>
                <a:effectLst/>
              </a:rPr>
              <a:t>Uang</a:t>
            </a:r>
            <a:endParaRPr kumimoji="0" lang="en-US" sz="1800" dirty="0">
              <a:solidFill>
                <a:prstClr val="white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00800" y="3962400"/>
            <a:ext cx="18288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800" dirty="0" err="1">
                <a:solidFill>
                  <a:prstClr val="white"/>
                </a:solidFill>
                <a:effectLst/>
              </a:rPr>
              <a:t>Kotak</a:t>
            </a:r>
            <a:r>
              <a:rPr kumimoji="0" lang="en-US" sz="1800" dirty="0">
                <a:solidFill>
                  <a:prstClr val="white"/>
                </a:solidFill>
                <a:effectLst/>
              </a:rPr>
              <a:t> </a:t>
            </a:r>
            <a:r>
              <a:rPr kumimoji="0" lang="en-US" sz="1800" dirty="0" err="1">
                <a:solidFill>
                  <a:prstClr val="white"/>
                </a:solidFill>
                <a:effectLst/>
              </a:rPr>
              <a:t>Kartu</a:t>
            </a:r>
            <a:endParaRPr kumimoji="0" lang="en-US" sz="1800" dirty="0">
              <a:solidFill>
                <a:prstClr val="white"/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00800" y="4572000"/>
            <a:ext cx="18288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800" dirty="0" err="1">
                <a:solidFill>
                  <a:prstClr val="white"/>
                </a:solidFill>
                <a:effectLst/>
              </a:rPr>
              <a:t>Kotak</a:t>
            </a:r>
            <a:r>
              <a:rPr kumimoji="0" lang="en-US" sz="1800" dirty="0">
                <a:solidFill>
                  <a:prstClr val="white"/>
                </a:solidFill>
                <a:effectLst/>
              </a:rPr>
              <a:t> </a:t>
            </a:r>
            <a:r>
              <a:rPr kumimoji="0" lang="en-US" sz="1800" dirty="0" err="1">
                <a:solidFill>
                  <a:prstClr val="white"/>
                </a:solidFill>
                <a:effectLst/>
              </a:rPr>
              <a:t>Kuitansi</a:t>
            </a:r>
            <a:endParaRPr kumimoji="0" lang="en-US" sz="1800" dirty="0">
              <a:solidFill>
                <a:prstClr val="white"/>
              </a:solidFill>
              <a:effectLst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200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458200" cy="762000"/>
          </a:xfrm>
        </p:spPr>
        <p:txBody>
          <a:bodyPr/>
          <a:lstStyle/>
          <a:p>
            <a:r>
              <a:rPr lang="id-ID" dirty="0"/>
              <a:t>SDLC </a:t>
            </a:r>
            <a:r>
              <a:rPr lang="en-US" dirty="0"/>
              <a:t>and Deliverables</a:t>
            </a:r>
          </a:p>
        </p:txBody>
      </p:sp>
      <p:graphicFrame>
        <p:nvGraphicFramePr>
          <p:cNvPr id="5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7640944"/>
              </p:ext>
            </p:extLst>
          </p:nvPr>
        </p:nvGraphicFramePr>
        <p:xfrm>
          <a:off x="273781" y="1371600"/>
          <a:ext cx="859042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6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" y="533400"/>
            <a:ext cx="8001000" cy="5562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sz="1800">
              <a:solidFill>
                <a:prstClr val="white"/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6800" y="838200"/>
            <a:ext cx="7162800" cy="2667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</a:pPr>
            <a:endParaRPr kumimoji="0" lang="en-US" sz="3000" dirty="0">
              <a:solidFill>
                <a:prstClr val="black"/>
              </a:solidFill>
              <a:effectLst/>
            </a:endParaRPr>
          </a:p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3000" dirty="0">
                <a:solidFill>
                  <a:srgbClr val="C00000"/>
                </a:solidFill>
                <a:effectLst/>
              </a:rPr>
              <a:t>Menu </a:t>
            </a:r>
            <a:r>
              <a:rPr kumimoji="0" lang="id-ID" sz="3000" dirty="0">
                <a:solidFill>
                  <a:srgbClr val="C00000"/>
                </a:solidFill>
                <a:effectLst/>
              </a:rPr>
              <a:t>Pengiriman</a:t>
            </a:r>
            <a:r>
              <a:rPr kumimoji="0" lang="en-US" sz="3000" dirty="0">
                <a:solidFill>
                  <a:srgbClr val="C00000"/>
                </a:solidFill>
                <a:effectLst/>
              </a:rPr>
              <a:t> </a:t>
            </a:r>
            <a:r>
              <a:rPr kumimoji="0" lang="en-US" sz="3000" dirty="0" err="1">
                <a:solidFill>
                  <a:srgbClr val="C00000"/>
                </a:solidFill>
                <a:effectLst/>
              </a:rPr>
              <a:t>Uang</a:t>
            </a:r>
            <a:endParaRPr kumimoji="0" lang="en-US" sz="3000" dirty="0">
              <a:solidFill>
                <a:srgbClr val="C00000"/>
              </a:solidFill>
              <a:effectLst/>
            </a:endParaRPr>
          </a:p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</a:pPr>
            <a:endParaRPr kumimoji="0" lang="en-US" sz="3000" dirty="0">
              <a:solidFill>
                <a:srgbClr val="C00000"/>
              </a:solidFill>
              <a:effectLst/>
            </a:endParaRPr>
          </a:p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</a:pPr>
            <a:endParaRPr kumimoji="0" lang="en-US" sz="3000" dirty="0">
              <a:solidFill>
                <a:srgbClr val="C00000"/>
              </a:solidFill>
              <a:effectLst/>
            </a:endParaRPr>
          </a:p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kumimoji="0" lang="en-US" sz="3200" dirty="0">
                <a:solidFill>
                  <a:prstClr val="black"/>
                </a:solidFill>
                <a:effectLst/>
              </a:rPr>
              <a:t>No Account </a:t>
            </a:r>
            <a:r>
              <a:rPr kumimoji="0" lang="en-US" sz="3200" dirty="0" err="1">
                <a:solidFill>
                  <a:prstClr val="black"/>
                </a:solidFill>
                <a:effectLst/>
              </a:rPr>
              <a:t>Penerima</a:t>
            </a:r>
            <a:r>
              <a:rPr kumimoji="0" lang="en-US" sz="3200" dirty="0">
                <a:solidFill>
                  <a:prstClr val="black"/>
                </a:solidFill>
                <a:effectLst/>
              </a:rPr>
              <a:t>:</a:t>
            </a:r>
          </a:p>
        </p:txBody>
      </p:sp>
      <p:sp>
        <p:nvSpPr>
          <p:cNvPr id="7" name="Rectangle 6"/>
          <p:cNvSpPr/>
          <p:nvPr/>
        </p:nvSpPr>
        <p:spPr>
          <a:xfrm>
            <a:off x="1066800" y="3962400"/>
            <a:ext cx="23622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800" dirty="0" err="1">
                <a:solidFill>
                  <a:prstClr val="white"/>
                </a:solidFill>
                <a:effectLst/>
              </a:rPr>
              <a:t>Kotak</a:t>
            </a:r>
            <a:r>
              <a:rPr kumimoji="0" lang="en-US" sz="1800" dirty="0">
                <a:solidFill>
                  <a:prstClr val="white"/>
                </a:solidFill>
                <a:effectLst/>
              </a:rPr>
              <a:t> </a:t>
            </a:r>
            <a:r>
              <a:rPr kumimoji="0" lang="en-US" sz="1800" dirty="0" err="1">
                <a:solidFill>
                  <a:prstClr val="white"/>
                </a:solidFill>
                <a:effectLst/>
              </a:rPr>
              <a:t>Uang</a:t>
            </a:r>
            <a:endParaRPr kumimoji="0" lang="en-US" sz="1800" dirty="0">
              <a:solidFill>
                <a:prstClr val="white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00800" y="3962400"/>
            <a:ext cx="18288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800" dirty="0" err="1">
                <a:solidFill>
                  <a:prstClr val="white"/>
                </a:solidFill>
                <a:effectLst/>
              </a:rPr>
              <a:t>Kotak</a:t>
            </a:r>
            <a:r>
              <a:rPr kumimoji="0" lang="en-US" sz="1800" dirty="0">
                <a:solidFill>
                  <a:prstClr val="white"/>
                </a:solidFill>
                <a:effectLst/>
              </a:rPr>
              <a:t> </a:t>
            </a:r>
            <a:r>
              <a:rPr kumimoji="0" lang="en-US" sz="1800" dirty="0" err="1">
                <a:solidFill>
                  <a:prstClr val="white"/>
                </a:solidFill>
                <a:effectLst/>
              </a:rPr>
              <a:t>Kartu</a:t>
            </a:r>
            <a:endParaRPr kumimoji="0" lang="en-US" sz="1800" dirty="0">
              <a:solidFill>
                <a:prstClr val="white"/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00800" y="4572000"/>
            <a:ext cx="18288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800" dirty="0" err="1">
                <a:solidFill>
                  <a:prstClr val="white"/>
                </a:solidFill>
                <a:effectLst/>
              </a:rPr>
              <a:t>Kotak</a:t>
            </a:r>
            <a:r>
              <a:rPr kumimoji="0" lang="en-US" sz="1800" dirty="0">
                <a:solidFill>
                  <a:prstClr val="white"/>
                </a:solidFill>
                <a:effectLst/>
              </a:rPr>
              <a:t> </a:t>
            </a:r>
            <a:r>
              <a:rPr kumimoji="0" lang="en-US" sz="1800" dirty="0" err="1">
                <a:solidFill>
                  <a:prstClr val="white"/>
                </a:solidFill>
                <a:effectLst/>
              </a:rPr>
              <a:t>Kuitansi</a:t>
            </a:r>
            <a:endParaRPr kumimoji="0" lang="en-US" sz="1800" dirty="0">
              <a:solidFill>
                <a:prstClr val="white"/>
              </a:solidFill>
              <a:effectLst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872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" y="533400"/>
            <a:ext cx="8001000" cy="5562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sz="1800">
              <a:solidFill>
                <a:prstClr val="white"/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6800" y="838200"/>
            <a:ext cx="7162800" cy="2667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</a:pPr>
            <a:endParaRPr kumimoji="0" lang="en-US" sz="3000" dirty="0">
              <a:solidFill>
                <a:prstClr val="black"/>
              </a:solidFill>
              <a:effectLst/>
            </a:endParaRPr>
          </a:p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3000" dirty="0">
                <a:solidFill>
                  <a:srgbClr val="C00000"/>
                </a:solidFill>
                <a:effectLst/>
              </a:rPr>
              <a:t>Menu </a:t>
            </a:r>
            <a:r>
              <a:rPr kumimoji="0" lang="id-ID" sz="3000" dirty="0">
                <a:solidFill>
                  <a:srgbClr val="C00000"/>
                </a:solidFill>
                <a:effectLst/>
              </a:rPr>
              <a:t>Pengiriman</a:t>
            </a:r>
            <a:r>
              <a:rPr kumimoji="0" lang="en-US" sz="3000" dirty="0">
                <a:solidFill>
                  <a:srgbClr val="C00000"/>
                </a:solidFill>
                <a:effectLst/>
              </a:rPr>
              <a:t> </a:t>
            </a:r>
            <a:r>
              <a:rPr kumimoji="0" lang="en-US" sz="3000" dirty="0" err="1">
                <a:solidFill>
                  <a:srgbClr val="C00000"/>
                </a:solidFill>
                <a:effectLst/>
              </a:rPr>
              <a:t>Uang</a:t>
            </a:r>
            <a:endParaRPr kumimoji="0" lang="en-US" sz="3000" dirty="0">
              <a:solidFill>
                <a:srgbClr val="C00000"/>
              </a:solidFill>
              <a:effectLst/>
            </a:endParaRPr>
          </a:p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</a:pPr>
            <a:endParaRPr kumimoji="0" lang="en-US" sz="3000" dirty="0">
              <a:solidFill>
                <a:srgbClr val="C00000"/>
              </a:solidFill>
              <a:effectLst/>
            </a:endParaRPr>
          </a:p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</a:pPr>
            <a:endParaRPr kumimoji="0" lang="en-US" sz="3000" dirty="0">
              <a:solidFill>
                <a:srgbClr val="C00000"/>
              </a:solidFill>
              <a:effectLst/>
            </a:endParaRPr>
          </a:p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kumimoji="0" lang="en-US" sz="3200" dirty="0" err="1">
                <a:solidFill>
                  <a:prstClr val="black"/>
                </a:solidFill>
                <a:effectLst/>
              </a:rPr>
              <a:t>Jumlah</a:t>
            </a:r>
            <a:r>
              <a:rPr kumimoji="0" lang="en-US" sz="3200" dirty="0">
                <a:solidFill>
                  <a:prstClr val="black"/>
                </a:solidFill>
                <a:effectLst/>
              </a:rPr>
              <a:t> </a:t>
            </a:r>
            <a:r>
              <a:rPr kumimoji="0" lang="en-US" sz="3200" dirty="0" err="1">
                <a:solidFill>
                  <a:prstClr val="black"/>
                </a:solidFill>
                <a:effectLst/>
              </a:rPr>
              <a:t>uang</a:t>
            </a:r>
            <a:r>
              <a:rPr kumimoji="0" lang="en-US" sz="3200" dirty="0">
                <a:solidFill>
                  <a:prstClr val="black"/>
                </a:solidFill>
                <a:effectLst/>
              </a:rPr>
              <a:t> yang </a:t>
            </a:r>
            <a:r>
              <a:rPr kumimoji="0" lang="en-US" sz="3200" dirty="0" err="1">
                <a:solidFill>
                  <a:prstClr val="black"/>
                </a:solidFill>
                <a:effectLst/>
              </a:rPr>
              <a:t>dikirim</a:t>
            </a:r>
            <a:r>
              <a:rPr kumimoji="0" lang="en-US" sz="3200" dirty="0">
                <a:solidFill>
                  <a:prstClr val="black"/>
                </a:solidFill>
                <a:effectLst/>
              </a:rPr>
              <a:t>:</a:t>
            </a:r>
          </a:p>
        </p:txBody>
      </p:sp>
      <p:sp>
        <p:nvSpPr>
          <p:cNvPr id="7" name="Rectangle 6"/>
          <p:cNvSpPr/>
          <p:nvPr/>
        </p:nvSpPr>
        <p:spPr>
          <a:xfrm>
            <a:off x="1066800" y="3962400"/>
            <a:ext cx="23622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800" dirty="0" err="1">
                <a:solidFill>
                  <a:prstClr val="white"/>
                </a:solidFill>
                <a:effectLst/>
              </a:rPr>
              <a:t>Kotak</a:t>
            </a:r>
            <a:r>
              <a:rPr kumimoji="0" lang="en-US" sz="1800" dirty="0">
                <a:solidFill>
                  <a:prstClr val="white"/>
                </a:solidFill>
                <a:effectLst/>
              </a:rPr>
              <a:t> </a:t>
            </a:r>
            <a:r>
              <a:rPr kumimoji="0" lang="en-US" sz="1800" dirty="0" err="1">
                <a:solidFill>
                  <a:prstClr val="white"/>
                </a:solidFill>
                <a:effectLst/>
              </a:rPr>
              <a:t>Uang</a:t>
            </a:r>
            <a:endParaRPr kumimoji="0" lang="en-US" sz="1800" dirty="0">
              <a:solidFill>
                <a:prstClr val="white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00800" y="3962400"/>
            <a:ext cx="18288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800" dirty="0" err="1">
                <a:solidFill>
                  <a:prstClr val="white"/>
                </a:solidFill>
                <a:effectLst/>
              </a:rPr>
              <a:t>Kotak</a:t>
            </a:r>
            <a:r>
              <a:rPr kumimoji="0" lang="en-US" sz="1800" dirty="0">
                <a:solidFill>
                  <a:prstClr val="white"/>
                </a:solidFill>
                <a:effectLst/>
              </a:rPr>
              <a:t> </a:t>
            </a:r>
            <a:r>
              <a:rPr kumimoji="0" lang="en-US" sz="1800" dirty="0" err="1">
                <a:solidFill>
                  <a:prstClr val="white"/>
                </a:solidFill>
                <a:effectLst/>
              </a:rPr>
              <a:t>Kartu</a:t>
            </a:r>
            <a:endParaRPr kumimoji="0" lang="en-US" sz="1800" dirty="0">
              <a:solidFill>
                <a:prstClr val="white"/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00800" y="4572000"/>
            <a:ext cx="18288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800" dirty="0" err="1">
                <a:solidFill>
                  <a:prstClr val="white"/>
                </a:solidFill>
                <a:effectLst/>
              </a:rPr>
              <a:t>Kotak</a:t>
            </a:r>
            <a:r>
              <a:rPr kumimoji="0" lang="en-US" sz="1800" dirty="0">
                <a:solidFill>
                  <a:prstClr val="white"/>
                </a:solidFill>
                <a:effectLst/>
              </a:rPr>
              <a:t> </a:t>
            </a:r>
            <a:r>
              <a:rPr kumimoji="0" lang="en-US" sz="1800" dirty="0" err="1">
                <a:solidFill>
                  <a:prstClr val="white"/>
                </a:solidFill>
                <a:effectLst/>
              </a:rPr>
              <a:t>Kuitansi</a:t>
            </a:r>
            <a:endParaRPr kumimoji="0" lang="en-US" sz="1800" dirty="0">
              <a:solidFill>
                <a:prstClr val="white"/>
              </a:solidFill>
              <a:effectLst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732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" y="533400"/>
            <a:ext cx="8001000" cy="5562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sz="1800">
              <a:solidFill>
                <a:prstClr val="white"/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6800" y="838200"/>
            <a:ext cx="7162800" cy="2667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</a:pPr>
            <a:endParaRPr kumimoji="0" lang="en-US" sz="3000" dirty="0">
              <a:solidFill>
                <a:prstClr val="black"/>
              </a:solidFill>
              <a:effectLst/>
            </a:endParaRPr>
          </a:p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3000" dirty="0">
                <a:solidFill>
                  <a:srgbClr val="C00000"/>
                </a:solidFill>
                <a:effectLst/>
              </a:rPr>
              <a:t>Menu </a:t>
            </a:r>
            <a:r>
              <a:rPr kumimoji="0" lang="id-ID" sz="3000" dirty="0">
                <a:solidFill>
                  <a:srgbClr val="C00000"/>
                </a:solidFill>
                <a:effectLst/>
              </a:rPr>
              <a:t>Pengiriman</a:t>
            </a:r>
            <a:r>
              <a:rPr kumimoji="0" lang="en-US" sz="3000" dirty="0">
                <a:solidFill>
                  <a:srgbClr val="C00000"/>
                </a:solidFill>
                <a:effectLst/>
              </a:rPr>
              <a:t> </a:t>
            </a:r>
            <a:r>
              <a:rPr kumimoji="0" lang="en-US" sz="3000" dirty="0" err="1">
                <a:solidFill>
                  <a:srgbClr val="C00000"/>
                </a:solidFill>
                <a:effectLst/>
              </a:rPr>
              <a:t>Uang</a:t>
            </a:r>
            <a:endParaRPr kumimoji="0" lang="en-US" sz="3000" dirty="0">
              <a:solidFill>
                <a:srgbClr val="C00000"/>
              </a:solidFill>
              <a:effectLst/>
            </a:endParaRPr>
          </a:p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</a:pPr>
            <a:endParaRPr kumimoji="0" lang="en-US" sz="3000" dirty="0">
              <a:solidFill>
                <a:srgbClr val="C00000"/>
              </a:solidFill>
              <a:effectLst/>
            </a:endParaRPr>
          </a:p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</a:pPr>
            <a:endParaRPr kumimoji="0" lang="en-US" sz="3000" dirty="0">
              <a:solidFill>
                <a:srgbClr val="C00000"/>
              </a:solidFill>
              <a:effectLst/>
            </a:endParaRPr>
          </a:p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kumimoji="0" lang="en-US" sz="3200" dirty="0" err="1">
                <a:solidFill>
                  <a:prstClr val="black"/>
                </a:solidFill>
                <a:effectLst/>
              </a:rPr>
              <a:t>Uang</a:t>
            </a:r>
            <a:r>
              <a:rPr kumimoji="0" lang="en-US" sz="3200" dirty="0">
                <a:solidFill>
                  <a:prstClr val="black"/>
                </a:solidFill>
                <a:effectLst/>
              </a:rPr>
              <a:t> </a:t>
            </a:r>
            <a:r>
              <a:rPr kumimoji="0" lang="en-US" sz="3200" dirty="0" err="1">
                <a:solidFill>
                  <a:prstClr val="black"/>
                </a:solidFill>
                <a:effectLst/>
              </a:rPr>
              <a:t>berhasil</a:t>
            </a:r>
            <a:r>
              <a:rPr kumimoji="0" lang="en-US" sz="3200" dirty="0">
                <a:solidFill>
                  <a:prstClr val="black"/>
                </a:solidFill>
                <a:effectLst/>
              </a:rPr>
              <a:t> </a:t>
            </a:r>
            <a:r>
              <a:rPr kumimoji="0" lang="en-US" sz="3200" dirty="0" err="1">
                <a:solidFill>
                  <a:prstClr val="black"/>
                </a:solidFill>
                <a:effectLst/>
              </a:rPr>
              <a:t>terkirim</a:t>
            </a:r>
            <a:endParaRPr kumimoji="0" lang="en-US" sz="3200" dirty="0">
              <a:solidFill>
                <a:prstClr val="black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66800" y="3962400"/>
            <a:ext cx="23622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800" dirty="0" err="1">
                <a:solidFill>
                  <a:prstClr val="white"/>
                </a:solidFill>
                <a:effectLst/>
              </a:rPr>
              <a:t>Kotak</a:t>
            </a:r>
            <a:r>
              <a:rPr kumimoji="0" lang="en-US" sz="1800" dirty="0">
                <a:solidFill>
                  <a:prstClr val="white"/>
                </a:solidFill>
                <a:effectLst/>
              </a:rPr>
              <a:t> </a:t>
            </a:r>
            <a:r>
              <a:rPr kumimoji="0" lang="en-US" sz="1800" dirty="0" err="1">
                <a:solidFill>
                  <a:prstClr val="white"/>
                </a:solidFill>
                <a:effectLst/>
              </a:rPr>
              <a:t>Uang</a:t>
            </a:r>
            <a:endParaRPr kumimoji="0" lang="en-US" sz="1800" dirty="0">
              <a:solidFill>
                <a:prstClr val="white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00800" y="3962400"/>
            <a:ext cx="18288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800" dirty="0" err="1">
                <a:solidFill>
                  <a:prstClr val="white"/>
                </a:solidFill>
                <a:effectLst/>
              </a:rPr>
              <a:t>Kotak</a:t>
            </a:r>
            <a:r>
              <a:rPr kumimoji="0" lang="en-US" sz="1800" dirty="0">
                <a:solidFill>
                  <a:prstClr val="white"/>
                </a:solidFill>
                <a:effectLst/>
              </a:rPr>
              <a:t> </a:t>
            </a:r>
            <a:r>
              <a:rPr kumimoji="0" lang="en-US" sz="1800" dirty="0" err="1">
                <a:solidFill>
                  <a:prstClr val="white"/>
                </a:solidFill>
                <a:effectLst/>
              </a:rPr>
              <a:t>Kartu</a:t>
            </a:r>
            <a:endParaRPr kumimoji="0" lang="en-US" sz="1800" dirty="0">
              <a:solidFill>
                <a:prstClr val="white"/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00800" y="4572000"/>
            <a:ext cx="18288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800" dirty="0" err="1">
                <a:solidFill>
                  <a:prstClr val="white"/>
                </a:solidFill>
                <a:effectLst/>
              </a:rPr>
              <a:t>Kotak</a:t>
            </a:r>
            <a:r>
              <a:rPr kumimoji="0" lang="en-US" sz="1800" dirty="0">
                <a:solidFill>
                  <a:prstClr val="white"/>
                </a:solidFill>
                <a:effectLst/>
              </a:rPr>
              <a:t> </a:t>
            </a:r>
            <a:r>
              <a:rPr kumimoji="0" lang="en-US" sz="1800" dirty="0" err="1">
                <a:solidFill>
                  <a:prstClr val="white"/>
                </a:solidFill>
                <a:effectLst/>
              </a:rPr>
              <a:t>Kuitansi</a:t>
            </a:r>
            <a:endParaRPr kumimoji="0" lang="en-US" sz="1800" dirty="0">
              <a:solidFill>
                <a:prstClr val="white"/>
              </a:solidFill>
              <a:effectLst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509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" y="533400"/>
            <a:ext cx="8001000" cy="5562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sz="1800">
              <a:solidFill>
                <a:prstClr val="white"/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6800" y="838200"/>
            <a:ext cx="7162800" cy="2667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</a:pPr>
            <a:endParaRPr kumimoji="0" lang="en-US" sz="3000" dirty="0">
              <a:solidFill>
                <a:prstClr val="black"/>
              </a:solidFill>
              <a:effectLst/>
            </a:endParaRPr>
          </a:p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3000" dirty="0">
                <a:solidFill>
                  <a:srgbClr val="C00000"/>
                </a:solidFill>
                <a:effectLst/>
              </a:rPr>
              <a:t>Menu </a:t>
            </a:r>
            <a:r>
              <a:rPr kumimoji="0" lang="id-ID" sz="3000" dirty="0">
                <a:solidFill>
                  <a:srgbClr val="C00000"/>
                </a:solidFill>
                <a:effectLst/>
              </a:rPr>
              <a:t>Pengambilan</a:t>
            </a:r>
            <a:r>
              <a:rPr kumimoji="0" lang="en-US" sz="3000" dirty="0">
                <a:solidFill>
                  <a:srgbClr val="C00000"/>
                </a:solidFill>
                <a:effectLst/>
              </a:rPr>
              <a:t> </a:t>
            </a:r>
            <a:r>
              <a:rPr kumimoji="0" lang="en-US" sz="3000" dirty="0" err="1">
                <a:solidFill>
                  <a:srgbClr val="C00000"/>
                </a:solidFill>
                <a:effectLst/>
              </a:rPr>
              <a:t>Uang</a:t>
            </a:r>
            <a:endParaRPr kumimoji="0" lang="en-US" sz="3000" dirty="0">
              <a:solidFill>
                <a:srgbClr val="C00000"/>
              </a:solidFill>
              <a:effectLst/>
            </a:endParaRPr>
          </a:p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</a:pPr>
            <a:endParaRPr kumimoji="0" lang="en-US" sz="3000" dirty="0">
              <a:solidFill>
                <a:srgbClr val="C00000"/>
              </a:solidFill>
              <a:effectLst/>
            </a:endParaRPr>
          </a:p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</a:pPr>
            <a:endParaRPr kumimoji="0" lang="en-US" sz="3000" dirty="0">
              <a:solidFill>
                <a:srgbClr val="C00000"/>
              </a:solidFill>
              <a:effectLst/>
            </a:endParaRPr>
          </a:p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kumimoji="0" lang="en-US" sz="3200" dirty="0" err="1">
                <a:solidFill>
                  <a:prstClr val="black"/>
                </a:solidFill>
                <a:effectLst/>
              </a:rPr>
              <a:t>Jumlah</a:t>
            </a:r>
            <a:r>
              <a:rPr kumimoji="0" lang="en-US" sz="3200" dirty="0">
                <a:solidFill>
                  <a:prstClr val="black"/>
                </a:solidFill>
                <a:effectLst/>
              </a:rPr>
              <a:t> </a:t>
            </a:r>
            <a:r>
              <a:rPr kumimoji="0" lang="en-US" sz="3200" dirty="0" err="1">
                <a:solidFill>
                  <a:prstClr val="black"/>
                </a:solidFill>
                <a:effectLst/>
              </a:rPr>
              <a:t>uang</a:t>
            </a:r>
            <a:r>
              <a:rPr kumimoji="0" lang="en-US" sz="3200" dirty="0">
                <a:solidFill>
                  <a:prstClr val="black"/>
                </a:solidFill>
                <a:effectLst/>
              </a:rPr>
              <a:t> yang </a:t>
            </a:r>
            <a:r>
              <a:rPr kumimoji="0" lang="en-US" sz="3200" dirty="0" err="1">
                <a:solidFill>
                  <a:prstClr val="black"/>
                </a:solidFill>
                <a:effectLst/>
              </a:rPr>
              <a:t>diambil</a:t>
            </a:r>
            <a:r>
              <a:rPr kumimoji="0" lang="en-US" sz="3200" dirty="0">
                <a:solidFill>
                  <a:prstClr val="black"/>
                </a:solidFill>
                <a:effectLst/>
              </a:rPr>
              <a:t>:</a:t>
            </a:r>
          </a:p>
        </p:txBody>
      </p:sp>
      <p:sp>
        <p:nvSpPr>
          <p:cNvPr id="7" name="Rectangle 6"/>
          <p:cNvSpPr/>
          <p:nvPr/>
        </p:nvSpPr>
        <p:spPr>
          <a:xfrm>
            <a:off x="1066800" y="3962400"/>
            <a:ext cx="23622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800" dirty="0" err="1">
                <a:solidFill>
                  <a:prstClr val="white"/>
                </a:solidFill>
                <a:effectLst/>
              </a:rPr>
              <a:t>Kotak</a:t>
            </a:r>
            <a:r>
              <a:rPr kumimoji="0" lang="en-US" sz="1800" dirty="0">
                <a:solidFill>
                  <a:prstClr val="white"/>
                </a:solidFill>
                <a:effectLst/>
              </a:rPr>
              <a:t> </a:t>
            </a:r>
            <a:r>
              <a:rPr kumimoji="0" lang="en-US" sz="1800" dirty="0" err="1">
                <a:solidFill>
                  <a:prstClr val="white"/>
                </a:solidFill>
                <a:effectLst/>
              </a:rPr>
              <a:t>Uang</a:t>
            </a:r>
            <a:endParaRPr kumimoji="0" lang="en-US" sz="1800" dirty="0">
              <a:solidFill>
                <a:prstClr val="white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00800" y="3962400"/>
            <a:ext cx="18288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800" dirty="0" err="1">
                <a:solidFill>
                  <a:prstClr val="white"/>
                </a:solidFill>
                <a:effectLst/>
              </a:rPr>
              <a:t>Kotak</a:t>
            </a:r>
            <a:r>
              <a:rPr kumimoji="0" lang="en-US" sz="1800" dirty="0">
                <a:solidFill>
                  <a:prstClr val="white"/>
                </a:solidFill>
                <a:effectLst/>
              </a:rPr>
              <a:t> </a:t>
            </a:r>
            <a:r>
              <a:rPr kumimoji="0" lang="en-US" sz="1800" dirty="0" err="1">
                <a:solidFill>
                  <a:prstClr val="white"/>
                </a:solidFill>
                <a:effectLst/>
              </a:rPr>
              <a:t>Kartu</a:t>
            </a:r>
            <a:endParaRPr kumimoji="0" lang="en-US" sz="1800" dirty="0">
              <a:solidFill>
                <a:prstClr val="white"/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00800" y="4572000"/>
            <a:ext cx="18288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800" dirty="0" err="1">
                <a:solidFill>
                  <a:prstClr val="white"/>
                </a:solidFill>
                <a:effectLst/>
              </a:rPr>
              <a:t>Kotak</a:t>
            </a:r>
            <a:r>
              <a:rPr kumimoji="0" lang="en-US" sz="1800" dirty="0">
                <a:solidFill>
                  <a:prstClr val="white"/>
                </a:solidFill>
                <a:effectLst/>
              </a:rPr>
              <a:t> </a:t>
            </a:r>
            <a:r>
              <a:rPr kumimoji="0" lang="en-US" sz="1800" dirty="0" err="1">
                <a:solidFill>
                  <a:prstClr val="white"/>
                </a:solidFill>
                <a:effectLst/>
              </a:rPr>
              <a:t>Kuitansi</a:t>
            </a:r>
            <a:endParaRPr kumimoji="0" lang="en-US" sz="1800" dirty="0">
              <a:solidFill>
                <a:prstClr val="white"/>
              </a:solidFill>
              <a:effectLst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097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" y="533400"/>
            <a:ext cx="8001000" cy="5562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sz="1800">
              <a:solidFill>
                <a:prstClr val="white"/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6800" y="838200"/>
            <a:ext cx="7162800" cy="2667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</a:pPr>
            <a:endParaRPr kumimoji="0" lang="en-US" sz="3000" dirty="0">
              <a:solidFill>
                <a:prstClr val="black"/>
              </a:solidFill>
              <a:effectLst/>
            </a:endParaRPr>
          </a:p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3000" dirty="0">
                <a:solidFill>
                  <a:srgbClr val="C00000"/>
                </a:solidFill>
                <a:effectLst/>
              </a:rPr>
              <a:t>Menu </a:t>
            </a:r>
            <a:r>
              <a:rPr kumimoji="0" lang="id-ID" sz="3000" dirty="0">
                <a:solidFill>
                  <a:srgbClr val="C00000"/>
                </a:solidFill>
                <a:effectLst/>
              </a:rPr>
              <a:t>Pengambilan</a:t>
            </a:r>
            <a:r>
              <a:rPr kumimoji="0" lang="en-US" sz="3000" dirty="0">
                <a:solidFill>
                  <a:srgbClr val="C00000"/>
                </a:solidFill>
                <a:effectLst/>
              </a:rPr>
              <a:t> </a:t>
            </a:r>
            <a:r>
              <a:rPr kumimoji="0" lang="en-US" sz="3000" dirty="0" err="1">
                <a:solidFill>
                  <a:srgbClr val="C00000"/>
                </a:solidFill>
                <a:effectLst/>
              </a:rPr>
              <a:t>Uang</a:t>
            </a:r>
            <a:endParaRPr kumimoji="0" lang="en-US" sz="3000" dirty="0">
              <a:solidFill>
                <a:srgbClr val="C00000"/>
              </a:solidFill>
              <a:effectLst/>
            </a:endParaRPr>
          </a:p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</a:pPr>
            <a:endParaRPr kumimoji="0" lang="en-US" sz="3000" dirty="0">
              <a:solidFill>
                <a:srgbClr val="C00000"/>
              </a:solidFill>
              <a:effectLst/>
            </a:endParaRPr>
          </a:p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</a:pPr>
            <a:endParaRPr kumimoji="0" lang="en-US" sz="3000" dirty="0">
              <a:solidFill>
                <a:srgbClr val="C00000"/>
              </a:solidFill>
              <a:effectLst/>
            </a:endParaRPr>
          </a:p>
          <a:p>
            <a:pPr marL="514350" indent="-514350" algn="l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3200" dirty="0" err="1">
                <a:solidFill>
                  <a:prstClr val="black"/>
                </a:solidFill>
                <a:effectLst/>
              </a:rPr>
              <a:t>Uang</a:t>
            </a:r>
            <a:r>
              <a:rPr kumimoji="0" lang="en-US" sz="3200" dirty="0">
                <a:solidFill>
                  <a:prstClr val="black"/>
                </a:solidFill>
                <a:effectLst/>
              </a:rPr>
              <a:t> </a:t>
            </a:r>
            <a:r>
              <a:rPr kumimoji="0" lang="en-US" sz="3200" dirty="0" err="1">
                <a:solidFill>
                  <a:prstClr val="black"/>
                </a:solidFill>
                <a:effectLst/>
              </a:rPr>
              <a:t>berhasil</a:t>
            </a:r>
            <a:r>
              <a:rPr kumimoji="0" lang="en-US" sz="3200" dirty="0">
                <a:solidFill>
                  <a:prstClr val="black"/>
                </a:solidFill>
                <a:effectLst/>
              </a:rPr>
              <a:t> </a:t>
            </a:r>
            <a:r>
              <a:rPr kumimoji="0" lang="en-US" sz="3200" dirty="0" err="1">
                <a:solidFill>
                  <a:prstClr val="black"/>
                </a:solidFill>
                <a:effectLst/>
              </a:rPr>
              <a:t>diambil</a:t>
            </a:r>
            <a:endParaRPr kumimoji="0" lang="en-US" sz="3200" dirty="0">
              <a:solidFill>
                <a:prstClr val="black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66800" y="3962400"/>
            <a:ext cx="2362200" cy="381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800" dirty="0" err="1">
                <a:solidFill>
                  <a:prstClr val="white"/>
                </a:solidFill>
                <a:effectLst/>
              </a:rPr>
              <a:t>Kotak</a:t>
            </a:r>
            <a:r>
              <a:rPr kumimoji="0" lang="en-US" sz="1800" dirty="0">
                <a:solidFill>
                  <a:prstClr val="white"/>
                </a:solidFill>
                <a:effectLst/>
              </a:rPr>
              <a:t> </a:t>
            </a:r>
            <a:r>
              <a:rPr kumimoji="0" lang="en-US" sz="1800" dirty="0" err="1">
                <a:solidFill>
                  <a:prstClr val="white"/>
                </a:solidFill>
                <a:effectLst/>
              </a:rPr>
              <a:t>Uang</a:t>
            </a:r>
            <a:endParaRPr kumimoji="0" lang="en-US" sz="1800" dirty="0">
              <a:solidFill>
                <a:prstClr val="white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00800" y="3962400"/>
            <a:ext cx="18288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800" dirty="0" err="1">
                <a:solidFill>
                  <a:prstClr val="white"/>
                </a:solidFill>
                <a:effectLst/>
              </a:rPr>
              <a:t>Kotak</a:t>
            </a:r>
            <a:r>
              <a:rPr kumimoji="0" lang="en-US" sz="1800" dirty="0">
                <a:solidFill>
                  <a:prstClr val="white"/>
                </a:solidFill>
                <a:effectLst/>
              </a:rPr>
              <a:t> </a:t>
            </a:r>
            <a:r>
              <a:rPr kumimoji="0" lang="en-US" sz="1800" dirty="0" err="1">
                <a:solidFill>
                  <a:prstClr val="white"/>
                </a:solidFill>
                <a:effectLst/>
              </a:rPr>
              <a:t>Kartu</a:t>
            </a:r>
            <a:endParaRPr kumimoji="0" lang="en-US" sz="1800" dirty="0">
              <a:solidFill>
                <a:prstClr val="white"/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00800" y="4572000"/>
            <a:ext cx="18288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800" dirty="0" err="1">
                <a:solidFill>
                  <a:prstClr val="white"/>
                </a:solidFill>
                <a:effectLst/>
              </a:rPr>
              <a:t>Kotak</a:t>
            </a:r>
            <a:r>
              <a:rPr kumimoji="0" lang="en-US" sz="1800" dirty="0">
                <a:solidFill>
                  <a:prstClr val="white"/>
                </a:solidFill>
                <a:effectLst/>
              </a:rPr>
              <a:t> </a:t>
            </a:r>
            <a:r>
              <a:rPr kumimoji="0" lang="en-US" sz="1800" dirty="0" err="1">
                <a:solidFill>
                  <a:prstClr val="white"/>
                </a:solidFill>
                <a:effectLst/>
              </a:rPr>
              <a:t>Kuitansi</a:t>
            </a:r>
            <a:endParaRPr kumimoji="0" lang="en-US" sz="1800" dirty="0">
              <a:solidFill>
                <a:prstClr val="white"/>
              </a:solidFill>
              <a:effectLst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763000" cy="5638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sz="2600" dirty="0">
                <a:solidFill>
                  <a:srgbClr val="C00000"/>
                </a:solidFill>
              </a:rPr>
              <a:t>System Analysis</a:t>
            </a:r>
          </a:p>
          <a:p>
            <a:pPr marL="744537" lvl="1" indent="-457200">
              <a:buFont typeface="+mj-lt"/>
              <a:buAutoNum type="arabicPeriod"/>
            </a:pPr>
            <a:r>
              <a:rPr lang="id-ID" sz="2000" dirty="0"/>
              <a:t>Business Process Identification</a:t>
            </a:r>
          </a:p>
          <a:p>
            <a:pPr marL="860425" lvl="2" indent="-285750"/>
            <a:r>
              <a:rPr lang="id-ID" sz="1800" b="1" dirty="0"/>
              <a:t>Use Case Diagram</a:t>
            </a:r>
          </a:p>
          <a:p>
            <a:pPr marL="744537" lvl="1" indent="-457200">
              <a:buFont typeface="+mj-lt"/>
              <a:buAutoNum type="arabicPeriod"/>
            </a:pPr>
            <a:r>
              <a:rPr lang="id-ID" sz="2000" dirty="0"/>
              <a:t>Business Process Modeling</a:t>
            </a:r>
          </a:p>
          <a:p>
            <a:pPr marL="860425" lvl="2" indent="-285750"/>
            <a:r>
              <a:rPr lang="id-ID" sz="1800" b="1" dirty="0"/>
              <a:t>Activity Diagram </a:t>
            </a:r>
            <a:r>
              <a:rPr lang="id-ID" sz="1800" dirty="0"/>
              <a:t>or Business Process Modeling Notation (BPMN)</a:t>
            </a:r>
          </a:p>
          <a:p>
            <a:pPr marL="744537" lvl="1" indent="-457200">
              <a:buFont typeface="+mj-lt"/>
              <a:buAutoNum type="arabicPeriod"/>
            </a:pPr>
            <a:r>
              <a:rPr lang="id-ID" sz="2000" dirty="0"/>
              <a:t>Business Process Realization</a:t>
            </a:r>
          </a:p>
          <a:p>
            <a:pPr marL="860425" lvl="2" indent="-285750"/>
            <a:r>
              <a:rPr lang="id-ID" sz="1800" b="1" dirty="0" err="1"/>
              <a:t>Sequence</a:t>
            </a:r>
            <a:r>
              <a:rPr lang="id-ID" sz="1800" b="1" dirty="0"/>
              <a:t> Diagram</a:t>
            </a:r>
            <a:r>
              <a:rPr lang="en-US" sz="1800" b="1" dirty="0"/>
              <a:t> </a:t>
            </a:r>
            <a:r>
              <a:rPr lang="id-ID" sz="1400" dirty="0"/>
              <a:t>(Buat untuk setiap use case dengan menggunakan pola </a:t>
            </a:r>
            <a:r>
              <a:rPr lang="id-ID" sz="1400" dirty="0">
                <a:solidFill>
                  <a:srgbClr val="0070C0"/>
                </a:solidFill>
              </a:rPr>
              <a:t>Boundary</a:t>
            </a:r>
            <a:r>
              <a:rPr lang="id-ID" sz="1400" dirty="0"/>
              <a:t>-</a:t>
            </a:r>
            <a:r>
              <a:rPr lang="id-ID" sz="1400" dirty="0">
                <a:solidFill>
                  <a:srgbClr val="FFC000"/>
                </a:solidFill>
              </a:rPr>
              <a:t>Control</a:t>
            </a:r>
            <a:r>
              <a:rPr lang="id-ID" sz="1400" dirty="0"/>
              <a:t>-</a:t>
            </a:r>
            <a:r>
              <a:rPr lang="id-ID" sz="1400" dirty="0">
                <a:solidFill>
                  <a:srgbClr val="00B050"/>
                </a:solidFill>
              </a:rPr>
              <a:t>Entity</a:t>
            </a:r>
            <a:r>
              <a:rPr lang="id-ID" sz="1400" dirty="0"/>
              <a:t>)</a:t>
            </a:r>
          </a:p>
          <a:p>
            <a:pPr marL="574675" lvl="2" indent="0">
              <a:buNone/>
            </a:pPr>
            <a:endParaRPr lang="id-ID" sz="1200" dirty="0"/>
          </a:p>
          <a:p>
            <a:pPr marL="514350" indent="-514350">
              <a:buFont typeface="+mj-lt"/>
              <a:buAutoNum type="arabicPeriod"/>
            </a:pPr>
            <a:r>
              <a:rPr lang="id-ID" sz="2600" dirty="0">
                <a:solidFill>
                  <a:srgbClr val="C00000"/>
                </a:solidFill>
              </a:rPr>
              <a:t>System Design</a:t>
            </a:r>
          </a:p>
          <a:p>
            <a:pPr marL="744537" lvl="1" indent="-457200">
              <a:buFont typeface="+mj-lt"/>
              <a:buAutoNum type="arabicPeriod"/>
            </a:pPr>
            <a:r>
              <a:rPr lang="id-ID" sz="2000" dirty="0"/>
              <a:t>Program Design</a:t>
            </a:r>
          </a:p>
          <a:p>
            <a:pPr marL="917575" lvl="2" indent="-342900">
              <a:buFont typeface="+mj-lt"/>
              <a:buAutoNum type="arabicPeriod"/>
            </a:pPr>
            <a:r>
              <a:rPr lang="id-ID" sz="1800" b="1" dirty="0" err="1"/>
              <a:t>Class</a:t>
            </a:r>
            <a:r>
              <a:rPr lang="id-ID" sz="1800" b="1" dirty="0"/>
              <a:t> Diagram</a:t>
            </a:r>
            <a:r>
              <a:rPr lang="en-US" sz="800" b="1" dirty="0"/>
              <a:t>    </a:t>
            </a:r>
            <a:r>
              <a:rPr lang="id-ID" sz="1400" dirty="0"/>
              <a:t>(Gabungkan </a:t>
            </a:r>
            <a:r>
              <a:rPr lang="id-ID" sz="1400" dirty="0">
                <a:solidFill>
                  <a:srgbClr val="0070C0"/>
                </a:solidFill>
              </a:rPr>
              <a:t>Boundary</a:t>
            </a:r>
            <a:r>
              <a:rPr lang="id-ID" sz="1400" dirty="0"/>
              <a:t>-</a:t>
            </a:r>
            <a:r>
              <a:rPr lang="id-ID" sz="1400" dirty="0">
                <a:solidFill>
                  <a:srgbClr val="FFC000"/>
                </a:solidFill>
              </a:rPr>
              <a:t>Control</a:t>
            </a:r>
            <a:r>
              <a:rPr lang="id-ID" sz="1400" dirty="0"/>
              <a:t>-</a:t>
            </a:r>
            <a:r>
              <a:rPr lang="id-ID" sz="1400" dirty="0">
                <a:solidFill>
                  <a:srgbClr val="00B050"/>
                </a:solidFill>
              </a:rPr>
              <a:t>Entity</a:t>
            </a:r>
            <a:r>
              <a:rPr lang="id-ID" sz="1400" dirty="0"/>
              <a:t> Class dan susun story dari sistem yang dibangun)</a:t>
            </a:r>
          </a:p>
          <a:p>
            <a:pPr marL="917575" lvl="2" indent="-342900">
              <a:buFont typeface="+mj-lt"/>
              <a:buAutoNum type="arabicPeriod"/>
            </a:pPr>
            <a:r>
              <a:rPr lang="id-ID" sz="1800" b="1" dirty="0" err="1"/>
              <a:t>Package</a:t>
            </a:r>
            <a:r>
              <a:rPr lang="id-ID" sz="1800" b="1" dirty="0"/>
              <a:t> Diagram</a:t>
            </a:r>
            <a:r>
              <a:rPr lang="en-US" sz="1800" b="1" dirty="0"/>
              <a:t>   </a:t>
            </a:r>
            <a:r>
              <a:rPr lang="id-ID" sz="1600" b="1" dirty="0"/>
              <a:t> </a:t>
            </a:r>
            <a:r>
              <a:rPr lang="id-ID" sz="1400" dirty="0"/>
              <a:t>(Gabungan class yang sesuai, boleh menggunakan pola B-C-E)</a:t>
            </a:r>
          </a:p>
          <a:p>
            <a:pPr marL="917575" lvl="2" indent="-342900">
              <a:buFont typeface="+mj-lt"/>
              <a:buAutoNum type="arabicPeriod"/>
            </a:pPr>
            <a:r>
              <a:rPr lang="id-ID" sz="1800" b="1" dirty="0" err="1"/>
              <a:t>Deployment</a:t>
            </a:r>
            <a:r>
              <a:rPr lang="id-ID" sz="1800" b="1" dirty="0"/>
              <a:t> Diagram</a:t>
            </a:r>
            <a:r>
              <a:rPr lang="id-ID" sz="1600" b="1" dirty="0"/>
              <a:t> </a:t>
            </a:r>
            <a:r>
              <a:rPr lang="en-US" sz="1600" b="1" dirty="0"/>
              <a:t>   </a:t>
            </a:r>
            <a:r>
              <a:rPr lang="id-ID" sz="1400" dirty="0"/>
              <a:t>(arsitektur software dari sistem yang dibangun)</a:t>
            </a:r>
          </a:p>
          <a:p>
            <a:pPr marL="801687" lvl="1" indent="-514350">
              <a:buFont typeface="+mj-lt"/>
              <a:buAutoNum type="arabicPeriod"/>
            </a:pPr>
            <a:r>
              <a:rPr lang="id-ID" sz="2000" b="1" dirty="0"/>
              <a:t>User Interface </a:t>
            </a:r>
            <a:r>
              <a:rPr lang="id-ID" sz="2000" b="1" dirty="0" err="1"/>
              <a:t>Design</a:t>
            </a:r>
            <a:r>
              <a:rPr lang="id-ID" sz="2000" b="1" dirty="0"/>
              <a:t> </a:t>
            </a:r>
            <a:r>
              <a:rPr lang="en-US" sz="2000" b="1" dirty="0"/>
              <a:t>  </a:t>
            </a:r>
            <a:r>
              <a:rPr lang="id-ID" sz="1400" dirty="0"/>
              <a:t>(Buat UI design dari </a:t>
            </a:r>
            <a:r>
              <a:rPr lang="id-ID" sz="1400" dirty="0">
                <a:solidFill>
                  <a:srgbClr val="0070C0"/>
                </a:solidFill>
              </a:rPr>
              <a:t>Boundary Class)</a:t>
            </a:r>
          </a:p>
          <a:p>
            <a:pPr marL="801687" lvl="1" indent="-514350">
              <a:buFont typeface="+mj-lt"/>
              <a:buAutoNum type="arabicPeriod"/>
            </a:pPr>
            <a:r>
              <a:rPr lang="id-ID" sz="2000" b="1" dirty="0"/>
              <a:t>Entity-Relationship Model</a:t>
            </a:r>
            <a:r>
              <a:rPr lang="id-ID" sz="1200" b="1" dirty="0"/>
              <a:t>  </a:t>
            </a:r>
            <a:r>
              <a:rPr lang="en-US" sz="1200" b="1" dirty="0"/>
              <a:t>    </a:t>
            </a:r>
            <a:r>
              <a:rPr lang="id-ID" sz="1400" dirty="0"/>
              <a:t>(Buat ER diagram dari </a:t>
            </a:r>
            <a:r>
              <a:rPr lang="id-ID" sz="1400" dirty="0">
                <a:solidFill>
                  <a:srgbClr val="00B050"/>
                </a:solidFill>
              </a:rPr>
              <a:t>Entity Class)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/>
              <a:t>System Analysis and Design with 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42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3.3.3 </a:t>
            </a:r>
            <a:r>
              <a:rPr lang="id-ID" sz="4000" dirty="0"/>
              <a:t>Business </a:t>
            </a:r>
            <a:r>
              <a:rPr lang="id-ID" sz="4000" dirty="0" err="1"/>
              <a:t>Process</a:t>
            </a:r>
            <a:r>
              <a:rPr lang="id-ID" sz="4000" dirty="0"/>
              <a:t> </a:t>
            </a:r>
            <a:r>
              <a:rPr lang="id-ID" sz="4000" dirty="0" err="1"/>
              <a:t>Identification</a:t>
            </a:r>
            <a:endParaRPr lang="id-ID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id-ID" dirty="0"/>
              <a:t>Use </a:t>
            </a:r>
            <a:r>
              <a:rPr lang="id-ID" dirty="0" err="1"/>
              <a:t>Case</a:t>
            </a:r>
            <a:r>
              <a:rPr lang="id-ID" dirty="0"/>
              <a:t> Diagram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84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628650" y="1295400"/>
            <a:ext cx="8210550" cy="4876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200" dirty="0"/>
              <a:t>Summarized into a </a:t>
            </a:r>
            <a:r>
              <a:rPr lang="en-US" sz="3200" dirty="0">
                <a:solidFill>
                  <a:srgbClr val="C00000"/>
                </a:solidFill>
              </a:rPr>
              <a:t>single picture</a:t>
            </a:r>
          </a:p>
          <a:p>
            <a:pPr eaLnBrk="1" hangingPunct="1">
              <a:lnSpc>
                <a:spcPct val="90000"/>
              </a:lnSpc>
            </a:pPr>
            <a:r>
              <a:rPr lang="en-US" sz="3200" dirty="0"/>
              <a:t>All of the use cases for the part of the system being modeled</a:t>
            </a:r>
          </a:p>
          <a:p>
            <a:pPr eaLnBrk="1" hangingPunct="1"/>
            <a:r>
              <a:rPr lang="en-US" sz="3200" dirty="0"/>
              <a:t>Use case represents the discrete </a:t>
            </a:r>
            <a:r>
              <a:rPr lang="en-US" sz="3200" dirty="0">
                <a:solidFill>
                  <a:srgbClr val="C00000"/>
                </a:solidFill>
              </a:rPr>
              <a:t>activities performed by the user</a:t>
            </a:r>
          </a:p>
          <a:p>
            <a:pPr eaLnBrk="1" hangingPunct="1">
              <a:lnSpc>
                <a:spcPct val="90000"/>
              </a:lnSpc>
            </a:pPr>
            <a:r>
              <a:rPr lang="en-US" sz="3200" dirty="0"/>
              <a:t>Use Case Diagram tells </a:t>
            </a:r>
            <a:r>
              <a:rPr lang="en-US" sz="3200" dirty="0">
                <a:solidFill>
                  <a:srgbClr val="C00000"/>
                </a:solidFill>
              </a:rPr>
              <a:t>what the system will do</a:t>
            </a:r>
          </a:p>
          <a:p>
            <a:pPr eaLnBrk="1" hangingPunct="1">
              <a:lnSpc>
                <a:spcPct val="90000"/>
              </a:lnSpc>
            </a:pPr>
            <a:r>
              <a:rPr lang="en-US" sz="3200" dirty="0"/>
              <a:t>Good for </a:t>
            </a:r>
            <a:r>
              <a:rPr lang="en-US" sz="3200" dirty="0">
                <a:solidFill>
                  <a:srgbClr val="C00000"/>
                </a:solidFill>
              </a:rPr>
              <a:t>communicating with users</a:t>
            </a:r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Use Case Diagrams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72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Content Placeholder 4"/>
          <p:cNvSpPr>
            <a:spLocks noGrp="1"/>
          </p:cNvSpPr>
          <p:nvPr>
            <p:ph idx="1"/>
          </p:nvPr>
        </p:nvSpPr>
        <p:spPr>
          <a:xfrm>
            <a:off x="619124" y="1143000"/>
            <a:ext cx="6400800" cy="5638799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C00000"/>
                </a:solidFill>
              </a:rPr>
              <a:t>Actor</a:t>
            </a:r>
          </a:p>
          <a:p>
            <a:pPr lvl="1">
              <a:lnSpc>
                <a:spcPct val="80000"/>
              </a:lnSpc>
            </a:pPr>
            <a:r>
              <a:rPr lang="en-US" sz="2600" dirty="0"/>
              <a:t>person or system that derives benefit from and is external to the subject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C00000"/>
                </a:solidFill>
              </a:rPr>
              <a:t>Use Case</a:t>
            </a:r>
          </a:p>
          <a:p>
            <a:pPr lvl="1">
              <a:lnSpc>
                <a:spcPct val="80000"/>
              </a:lnSpc>
            </a:pPr>
            <a:r>
              <a:rPr lang="en-US" sz="2600" dirty="0"/>
              <a:t>Represents a major piece of system functionality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C00000"/>
                </a:solidFill>
              </a:rPr>
              <a:t>Association</a:t>
            </a:r>
            <a:r>
              <a:rPr lang="en-US" sz="3600" dirty="0"/>
              <a:t> Relationship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C00000"/>
                </a:solidFill>
              </a:rPr>
              <a:t>Include</a:t>
            </a:r>
            <a:r>
              <a:rPr lang="en-US" sz="3600" dirty="0"/>
              <a:t> Relationship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C00000"/>
                </a:solidFill>
              </a:rPr>
              <a:t>Extend</a:t>
            </a:r>
            <a:r>
              <a:rPr lang="en-US" sz="3600" dirty="0"/>
              <a:t> Relationship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C00000"/>
                </a:solidFill>
              </a:rPr>
              <a:t>Generalization</a:t>
            </a:r>
            <a:r>
              <a:rPr lang="en-US" sz="3600" dirty="0"/>
              <a:t> Relationship</a:t>
            </a:r>
          </a:p>
        </p:txBody>
      </p:sp>
      <p:sp>
        <p:nvSpPr>
          <p:cNvPr id="5632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  <a:r>
              <a:rPr lang="id-ID" dirty="0"/>
              <a:t> </a:t>
            </a:r>
            <a:r>
              <a:rPr lang="id-ID" dirty="0" err="1"/>
              <a:t>Syntax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7467600" y="990600"/>
            <a:ext cx="609604" cy="1447801"/>
            <a:chOff x="7619998" y="914400"/>
            <a:chExt cx="609604" cy="1447801"/>
          </a:xfrm>
        </p:grpSpPr>
        <p:sp>
          <p:nvSpPr>
            <p:cNvPr id="7" name="Oval 6"/>
            <p:cNvSpPr/>
            <p:nvPr/>
          </p:nvSpPr>
          <p:spPr bwMode="auto">
            <a:xfrm>
              <a:off x="7620000" y="914400"/>
              <a:ext cx="609601" cy="52784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 dirty="0">
                <a:noFill/>
                <a:ea typeface="ＭＳ Ｐゴシック" charset="-128"/>
              </a:endParaRPr>
            </a:p>
          </p:txBody>
        </p:sp>
        <p:cxnSp>
          <p:nvCxnSpPr>
            <p:cNvPr id="9" name="Straight Connector 8"/>
            <p:cNvCxnSpPr>
              <a:stCxn id="7" idx="4"/>
            </p:cNvCxnSpPr>
            <p:nvPr/>
          </p:nvCxnSpPr>
          <p:spPr bwMode="auto">
            <a:xfrm rot="5400000">
              <a:off x="7660878" y="1706166"/>
              <a:ext cx="5278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auto">
            <a:xfrm rot="5400000">
              <a:off x="7574458" y="2011859"/>
              <a:ext cx="395882" cy="3048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auto">
            <a:xfrm rot="16200000" flipH="1">
              <a:off x="7879259" y="2011859"/>
              <a:ext cx="395882" cy="3048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auto">
            <a:xfrm rot="10800000" flipV="1">
              <a:off x="7620000" y="1574206"/>
              <a:ext cx="304801" cy="12819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auto">
            <a:xfrm>
              <a:off x="7924801" y="1574206"/>
              <a:ext cx="304801" cy="12819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/>
          <p:cNvSpPr/>
          <p:nvPr/>
        </p:nvSpPr>
        <p:spPr>
          <a:xfrm>
            <a:off x="7010401" y="2667000"/>
            <a:ext cx="1676400" cy="76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>
              <a:solidFill>
                <a:srgbClr val="C6D9F0"/>
              </a:solidFill>
              <a:ea typeface="ＭＳ Ｐゴシック" charset="-128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7239000" y="3849687"/>
            <a:ext cx="1219200" cy="15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292975" y="4494212"/>
            <a:ext cx="1295400" cy="158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292975" y="5180012"/>
            <a:ext cx="1295400" cy="158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7216775" y="5568950"/>
            <a:ext cx="1393825" cy="222250"/>
            <a:chOff x="6934200" y="5556220"/>
            <a:chExt cx="1165779" cy="15240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6934200" y="5636774"/>
              <a:ext cx="1066197" cy="217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Isosceles Triangle 30"/>
            <p:cNvSpPr/>
            <p:nvPr/>
          </p:nvSpPr>
          <p:spPr>
            <a:xfrm rot="5400000">
              <a:off x="7947433" y="5556074"/>
              <a:ext cx="152400" cy="152693"/>
            </a:xfrm>
            <a:prstGeom prst="triangl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n-US">
                <a:solidFill>
                  <a:srgbClr val="C6D9F0"/>
                </a:solidFill>
                <a:ea typeface="ＭＳ Ｐゴシック" charset="-128"/>
              </a:endParaRPr>
            </a:p>
          </p:txBody>
        </p:sp>
      </p:grpSp>
      <p:sp>
        <p:nvSpPr>
          <p:cNvPr id="56330" name="TextBox 32"/>
          <p:cNvSpPr txBox="1">
            <a:spLocks noChangeArrowheads="1"/>
          </p:cNvSpPr>
          <p:nvPr/>
        </p:nvSpPr>
        <p:spPr bwMode="auto">
          <a:xfrm>
            <a:off x="7264400" y="4841875"/>
            <a:ext cx="12477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latin typeface="Calibri" charset="0"/>
              </a:rPr>
              <a:t>&lt;&lt;extends&gt;&gt;</a:t>
            </a:r>
          </a:p>
        </p:txBody>
      </p:sp>
      <p:sp>
        <p:nvSpPr>
          <p:cNvPr id="56331" name="TextBox 33"/>
          <p:cNvSpPr txBox="1">
            <a:spLocks noChangeArrowheads="1"/>
          </p:cNvSpPr>
          <p:nvPr/>
        </p:nvSpPr>
        <p:spPr bwMode="auto">
          <a:xfrm>
            <a:off x="7232650" y="4156075"/>
            <a:ext cx="12795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latin typeface="Calibri" charset="0"/>
              </a:rPr>
              <a:t>&lt;&lt;includes&gt;&gt;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95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A major piece of </a:t>
            </a:r>
            <a:br>
              <a:rPr lang="en-US" sz="3200" dirty="0"/>
            </a:br>
            <a:r>
              <a:rPr lang="en-US" sz="3200" dirty="0">
                <a:solidFill>
                  <a:srgbClr val="C00000"/>
                </a:solidFill>
              </a:rPr>
              <a:t>system functionality</a:t>
            </a:r>
          </a:p>
          <a:p>
            <a:pPr eaLnBrk="1" hangingPunct="1"/>
            <a:r>
              <a:rPr lang="en-US" sz="3200" dirty="0"/>
              <a:t>Can </a:t>
            </a:r>
            <a:r>
              <a:rPr lang="en-US" sz="3200" dirty="0">
                <a:solidFill>
                  <a:srgbClr val="C00000"/>
                </a:solidFill>
              </a:rPr>
              <a:t>extend</a:t>
            </a:r>
            <a:r>
              <a:rPr lang="en-US" sz="3200" dirty="0"/>
              <a:t> other</a:t>
            </a:r>
            <a:br>
              <a:rPr lang="en-US" sz="3200" dirty="0"/>
            </a:br>
            <a:r>
              <a:rPr lang="en-US" sz="3200" dirty="0"/>
              <a:t>Use Cases</a:t>
            </a:r>
          </a:p>
          <a:p>
            <a:pPr eaLnBrk="1" hangingPunct="1"/>
            <a:r>
              <a:rPr lang="en-US" sz="3200" dirty="0"/>
              <a:t>Placed inside system boundary</a:t>
            </a:r>
          </a:p>
          <a:p>
            <a:pPr eaLnBrk="1" hangingPunct="1"/>
            <a:r>
              <a:rPr lang="en-US" sz="3200" dirty="0"/>
              <a:t>Labeled with descriptive</a:t>
            </a:r>
            <a:br>
              <a:rPr lang="en-US" sz="3200">
                <a:solidFill>
                  <a:srgbClr val="C00000"/>
                </a:solidFill>
              </a:rPr>
            </a:br>
            <a:r>
              <a:rPr lang="en-US" sz="3200">
                <a:solidFill>
                  <a:srgbClr val="C00000"/>
                </a:solidFill>
              </a:rPr>
              <a:t>verb</a:t>
            </a:r>
            <a:r>
              <a:rPr lang="id-ID" sz="3200">
                <a:solidFill>
                  <a:srgbClr val="C00000"/>
                </a:solidFill>
              </a:rPr>
              <a:t> </a:t>
            </a:r>
            <a:r>
              <a:rPr lang="en-US" sz="3200">
                <a:solidFill>
                  <a:srgbClr val="C00000"/>
                </a:solidFill>
              </a:rPr>
              <a:t>-</a:t>
            </a:r>
            <a:r>
              <a:rPr lang="id-ID" sz="3200">
                <a:solidFill>
                  <a:srgbClr val="C00000"/>
                </a:solidFill>
              </a:rPr>
              <a:t> </a:t>
            </a:r>
            <a:r>
              <a:rPr lang="en-US" sz="3200">
                <a:solidFill>
                  <a:srgbClr val="C00000"/>
                </a:solidFill>
              </a:rPr>
              <a:t>noun </a:t>
            </a:r>
            <a:r>
              <a:rPr lang="en-US" sz="3200" dirty="0">
                <a:solidFill>
                  <a:srgbClr val="C00000"/>
                </a:solidFill>
              </a:rPr>
              <a:t>phrase</a:t>
            </a:r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Use Case</a:t>
            </a:r>
          </a:p>
        </p:txBody>
      </p:sp>
      <p:sp>
        <p:nvSpPr>
          <p:cNvPr id="57348" name="Text Box 5"/>
          <p:cNvSpPr txBox="1">
            <a:spLocks noChangeArrowheads="1"/>
          </p:cNvSpPr>
          <p:nvPr/>
        </p:nvSpPr>
        <p:spPr bwMode="auto">
          <a:xfrm>
            <a:off x="5943600" y="2133600"/>
            <a:ext cx="2286000" cy="641350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dirty="0"/>
              <a:t>Use Case</a:t>
            </a:r>
          </a:p>
        </p:txBody>
      </p:sp>
      <p:sp>
        <p:nvSpPr>
          <p:cNvPr id="57349" name="Oval 6"/>
          <p:cNvSpPr>
            <a:spLocks noChangeArrowheads="1"/>
          </p:cNvSpPr>
          <p:nvPr/>
        </p:nvSpPr>
        <p:spPr bwMode="auto">
          <a:xfrm>
            <a:off x="5181600" y="1901205"/>
            <a:ext cx="3733800" cy="1081980"/>
          </a:xfrm>
          <a:prstGeom prst="ellips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87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3.1 </a:t>
            </a:r>
            <a:r>
              <a:rPr lang="id-ID" sz="4000" dirty="0" err="1"/>
              <a:t>Requirement</a:t>
            </a:r>
            <a:r>
              <a:rPr lang="id-ID" sz="4000" dirty="0"/>
              <a:t> </a:t>
            </a:r>
            <a:r>
              <a:rPr lang="id-ID" sz="4000" dirty="0" err="1"/>
              <a:t>Gathering</a:t>
            </a:r>
            <a:endParaRPr lang="id-ID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45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200" dirty="0"/>
              <a:t>Includes the </a:t>
            </a:r>
            <a:r>
              <a:rPr lang="en-US" sz="3200" dirty="0">
                <a:solidFill>
                  <a:srgbClr val="C00000"/>
                </a:solidFill>
              </a:rPr>
              <a:t>name</a:t>
            </a:r>
            <a:br>
              <a:rPr lang="en-US" sz="3200" dirty="0">
                <a:solidFill>
                  <a:srgbClr val="C00000"/>
                </a:solidFill>
              </a:rPr>
            </a:br>
            <a:r>
              <a:rPr lang="en-US" sz="3200" dirty="0">
                <a:solidFill>
                  <a:srgbClr val="C00000"/>
                </a:solidFill>
              </a:rPr>
              <a:t>of the system</a:t>
            </a:r>
            <a:br>
              <a:rPr lang="en-US" sz="3200" dirty="0"/>
            </a:br>
            <a:r>
              <a:rPr lang="en-US" sz="3200" dirty="0"/>
              <a:t>inside or on top</a:t>
            </a:r>
          </a:p>
          <a:p>
            <a:pPr eaLnBrk="1" hangingPunct="1"/>
            <a:r>
              <a:rPr lang="en-US" sz="3200" dirty="0"/>
              <a:t>Represents the</a:t>
            </a:r>
            <a:br>
              <a:rPr lang="en-US" sz="3200" dirty="0"/>
            </a:br>
            <a:r>
              <a:rPr lang="en-US" sz="3200" dirty="0">
                <a:solidFill>
                  <a:srgbClr val="C00000"/>
                </a:solidFill>
              </a:rPr>
              <a:t>scope of the system</a:t>
            </a:r>
          </a:p>
          <a:p>
            <a:pPr eaLnBrk="1" hangingPunct="1"/>
            <a:r>
              <a:rPr lang="en-US" sz="3200" dirty="0">
                <a:solidFill>
                  <a:srgbClr val="C00000"/>
                </a:solidFill>
              </a:rPr>
              <a:t>Actors are outside </a:t>
            </a:r>
            <a:r>
              <a:rPr lang="en-US" sz="3200" dirty="0"/>
              <a:t>the scope of the system</a:t>
            </a:r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System Boundary</a:t>
            </a:r>
          </a:p>
        </p:txBody>
      </p:sp>
      <p:sp>
        <p:nvSpPr>
          <p:cNvPr id="58372" name="Text Box 5"/>
          <p:cNvSpPr txBox="1">
            <a:spLocks noChangeArrowheads="1"/>
          </p:cNvSpPr>
          <p:nvPr/>
        </p:nvSpPr>
        <p:spPr bwMode="auto">
          <a:xfrm>
            <a:off x="5715000" y="1524000"/>
            <a:ext cx="2895600" cy="646331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600" dirty="0"/>
              <a:t>Boundary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02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3200" dirty="0"/>
              <a:t>A </a:t>
            </a:r>
            <a:r>
              <a:rPr lang="en-US" sz="3200" dirty="0">
                <a:solidFill>
                  <a:srgbClr val="C00000"/>
                </a:solidFill>
              </a:rPr>
              <a:t>person</a:t>
            </a:r>
            <a:r>
              <a:rPr lang="en-US" sz="3200" dirty="0"/>
              <a:t> or </a:t>
            </a:r>
            <a:r>
              <a:rPr lang="en-US" sz="3200" dirty="0">
                <a:solidFill>
                  <a:srgbClr val="C00000"/>
                </a:solidFill>
              </a:rPr>
              <a:t>another</a:t>
            </a:r>
            <a:br>
              <a:rPr lang="en-US" sz="3200" dirty="0">
                <a:solidFill>
                  <a:srgbClr val="C00000"/>
                </a:solidFill>
              </a:rPr>
            </a:br>
            <a:r>
              <a:rPr lang="en-US" sz="3200" dirty="0">
                <a:solidFill>
                  <a:srgbClr val="C00000"/>
                </a:solidFill>
              </a:rPr>
              <a:t>system </a:t>
            </a:r>
            <a:r>
              <a:rPr lang="en-US" sz="3200" dirty="0"/>
              <a:t>that interacts</a:t>
            </a:r>
            <a:br>
              <a:rPr lang="en-US" sz="3200" dirty="0"/>
            </a:br>
            <a:r>
              <a:rPr lang="en-US" sz="3200" dirty="0"/>
              <a:t>with the current system</a:t>
            </a:r>
          </a:p>
          <a:p>
            <a:pPr eaLnBrk="1" hangingPunct="1">
              <a:lnSpc>
                <a:spcPct val="90000"/>
              </a:lnSpc>
            </a:pPr>
            <a:r>
              <a:rPr lang="en-US" sz="3200" dirty="0"/>
              <a:t>A </a:t>
            </a:r>
            <a:r>
              <a:rPr lang="en-US" sz="3200" dirty="0">
                <a:solidFill>
                  <a:srgbClr val="C00000"/>
                </a:solidFill>
              </a:rPr>
              <a:t>role</a:t>
            </a:r>
            <a:r>
              <a:rPr lang="en-US" sz="3200" dirty="0"/>
              <a:t>, not a specific user</a:t>
            </a:r>
          </a:p>
          <a:p>
            <a:pPr eaLnBrk="1" hangingPunct="1">
              <a:lnSpc>
                <a:spcPct val="90000"/>
              </a:lnSpc>
            </a:pPr>
            <a:r>
              <a:rPr lang="en-US" sz="3200" dirty="0">
                <a:solidFill>
                  <a:srgbClr val="C00000"/>
                </a:solidFill>
              </a:rPr>
              <a:t>Provides input</a:t>
            </a:r>
            <a:r>
              <a:rPr lang="en-US" sz="3200" dirty="0"/>
              <a:t>, </a:t>
            </a:r>
            <a:br>
              <a:rPr lang="en-US" sz="3200" dirty="0"/>
            </a:br>
            <a:r>
              <a:rPr lang="en-US" sz="3200" dirty="0">
                <a:solidFill>
                  <a:srgbClr val="C00000"/>
                </a:solidFill>
              </a:rPr>
              <a:t>receives output</a:t>
            </a:r>
            <a:r>
              <a:rPr lang="en-US" sz="3200" dirty="0"/>
              <a:t>, or both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Actor</a:t>
            </a:r>
          </a:p>
        </p:txBody>
      </p:sp>
      <p:sp>
        <p:nvSpPr>
          <p:cNvPr id="59396" name="Oval 5"/>
          <p:cNvSpPr>
            <a:spLocks noChangeArrowheads="1"/>
          </p:cNvSpPr>
          <p:nvPr/>
        </p:nvSpPr>
        <p:spPr bwMode="auto">
          <a:xfrm>
            <a:off x="7086600" y="1676400"/>
            <a:ext cx="457200" cy="4572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397" name="Line 6"/>
          <p:cNvSpPr>
            <a:spLocks noChangeShapeType="1"/>
          </p:cNvSpPr>
          <p:nvPr/>
        </p:nvSpPr>
        <p:spPr bwMode="auto">
          <a:xfrm>
            <a:off x="7315200" y="2133600"/>
            <a:ext cx="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9398" name="Line 7"/>
          <p:cNvSpPr>
            <a:spLocks noChangeShapeType="1"/>
          </p:cNvSpPr>
          <p:nvPr/>
        </p:nvSpPr>
        <p:spPr bwMode="auto">
          <a:xfrm flipH="1">
            <a:off x="7007225" y="2667000"/>
            <a:ext cx="307975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9399" name="Line 8"/>
          <p:cNvSpPr>
            <a:spLocks noChangeShapeType="1"/>
          </p:cNvSpPr>
          <p:nvPr/>
        </p:nvSpPr>
        <p:spPr bwMode="auto">
          <a:xfrm>
            <a:off x="7315200" y="2667000"/>
            <a:ext cx="307975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9400" name="Line 9"/>
          <p:cNvSpPr>
            <a:spLocks noChangeShapeType="1"/>
          </p:cNvSpPr>
          <p:nvPr/>
        </p:nvSpPr>
        <p:spPr bwMode="auto">
          <a:xfrm flipV="1">
            <a:off x="7315200" y="2286000"/>
            <a:ext cx="457200" cy="76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9401" name="Line 10"/>
          <p:cNvSpPr>
            <a:spLocks noChangeShapeType="1"/>
          </p:cNvSpPr>
          <p:nvPr/>
        </p:nvSpPr>
        <p:spPr bwMode="auto">
          <a:xfrm flipH="1" flipV="1">
            <a:off x="6858000" y="2286000"/>
            <a:ext cx="457200" cy="76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9402" name="Text Box 11"/>
          <p:cNvSpPr txBox="1">
            <a:spLocks noChangeArrowheads="1"/>
          </p:cNvSpPr>
          <p:nvPr/>
        </p:nvSpPr>
        <p:spPr bwMode="auto">
          <a:xfrm>
            <a:off x="6477000" y="3276600"/>
            <a:ext cx="1752600" cy="1020763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r>
              <a:rPr lang="en-US" sz="2400">
                <a:sym typeface="Symbol" pitchFamily="18" charset="2"/>
              </a:rPr>
              <a:t></a:t>
            </a:r>
            <a:r>
              <a:rPr lang="en-US" sz="2400"/>
              <a:t>actor</a:t>
            </a:r>
            <a:r>
              <a:rPr lang="en-US" sz="2400">
                <a:sym typeface="Symbol" pitchFamily="18" charset="2"/>
              </a:rPr>
              <a:t></a:t>
            </a:r>
          </a:p>
          <a:p>
            <a:r>
              <a:rPr lang="en-US" sz="2400">
                <a:sym typeface="Symbol" pitchFamily="18" charset="2"/>
              </a:rPr>
              <a:t>Actor/Role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79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609600" y="1295400"/>
            <a:ext cx="8229600" cy="4495800"/>
          </a:xfrm>
        </p:spPr>
        <p:txBody>
          <a:bodyPr/>
          <a:lstStyle/>
          <a:p>
            <a:pPr eaLnBrk="1" hangingPunct="1"/>
            <a:r>
              <a:rPr lang="en-US" sz="3600" dirty="0">
                <a:solidFill>
                  <a:srgbClr val="C00000"/>
                </a:solidFill>
              </a:rPr>
              <a:t>Links</a:t>
            </a:r>
            <a:r>
              <a:rPr lang="en-US" sz="3600" dirty="0"/>
              <a:t> actor and the Use Case</a:t>
            </a:r>
          </a:p>
          <a:p>
            <a:pPr eaLnBrk="1" hangingPunct="1"/>
            <a:r>
              <a:rPr lang="en-US" sz="3600" dirty="0"/>
              <a:t>Shows </a:t>
            </a:r>
            <a:r>
              <a:rPr lang="en-US" sz="3600" dirty="0">
                <a:solidFill>
                  <a:srgbClr val="C00000"/>
                </a:solidFill>
              </a:rPr>
              <a:t>two-way communication</a:t>
            </a:r>
          </a:p>
          <a:p>
            <a:pPr lvl="1" eaLnBrk="1" hangingPunct="1"/>
            <a:r>
              <a:rPr lang="en-US" sz="3200" dirty="0"/>
              <a:t>If one-way, arrows are used</a:t>
            </a:r>
          </a:p>
          <a:p>
            <a:pPr eaLnBrk="1" hangingPunct="1"/>
            <a:r>
              <a:rPr lang="en-US" sz="3600" dirty="0">
                <a:solidFill>
                  <a:srgbClr val="C00000"/>
                </a:solidFill>
              </a:rPr>
              <a:t>*</a:t>
            </a:r>
            <a:r>
              <a:rPr lang="en-US" sz="3600" dirty="0"/>
              <a:t> is for "</a:t>
            </a:r>
            <a:r>
              <a:rPr lang="en-US" sz="3600" dirty="0">
                <a:solidFill>
                  <a:srgbClr val="C00000"/>
                </a:solidFill>
              </a:rPr>
              <a:t>multiplicity</a:t>
            </a:r>
            <a:r>
              <a:rPr lang="en-US" sz="3600" dirty="0"/>
              <a:t> of the Association"</a:t>
            </a:r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28601"/>
            <a:ext cx="8572500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/>
              <a:t>Association Relationship</a:t>
            </a:r>
          </a:p>
        </p:txBody>
      </p:sp>
      <p:sp>
        <p:nvSpPr>
          <p:cNvPr id="60420" name="Line 5"/>
          <p:cNvSpPr>
            <a:spLocks noChangeShapeType="1"/>
          </p:cNvSpPr>
          <p:nvPr/>
        </p:nvSpPr>
        <p:spPr bwMode="auto">
          <a:xfrm>
            <a:off x="2133600" y="5257800"/>
            <a:ext cx="403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0421" name="Text Box 6"/>
          <p:cNvSpPr txBox="1">
            <a:spLocks noChangeArrowheads="1"/>
          </p:cNvSpPr>
          <p:nvPr/>
        </p:nvSpPr>
        <p:spPr bwMode="auto">
          <a:xfrm>
            <a:off x="2133600" y="5334000"/>
            <a:ext cx="685800" cy="641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*</a:t>
            </a:r>
          </a:p>
        </p:txBody>
      </p:sp>
      <p:sp>
        <p:nvSpPr>
          <p:cNvPr id="60422" name="Text Box 7"/>
          <p:cNvSpPr txBox="1">
            <a:spLocks noChangeArrowheads="1"/>
          </p:cNvSpPr>
          <p:nvPr/>
        </p:nvSpPr>
        <p:spPr bwMode="auto">
          <a:xfrm>
            <a:off x="5562600" y="5334000"/>
            <a:ext cx="685800" cy="641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*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8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600075" y="1219201"/>
            <a:ext cx="8229600" cy="5154612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rgbClr val="C00000"/>
                </a:solidFill>
              </a:rPr>
              <a:t>Extends</a:t>
            </a:r>
            <a:r>
              <a:rPr lang="en-US" sz="3200" dirty="0"/>
              <a:t> Use Case to include  </a:t>
            </a:r>
            <a:r>
              <a:rPr lang="en-US" sz="3200" dirty="0">
                <a:solidFill>
                  <a:srgbClr val="C00000"/>
                </a:solidFill>
              </a:rPr>
              <a:t>Optional</a:t>
            </a:r>
            <a:r>
              <a:rPr lang="en-US" sz="3200" dirty="0"/>
              <a:t>  behavior</a:t>
            </a:r>
          </a:p>
          <a:p>
            <a:pPr eaLnBrk="1" hangingPunct="1"/>
            <a:r>
              <a:rPr lang="en-US" sz="3200" dirty="0">
                <a:solidFill>
                  <a:srgbClr val="C00000"/>
                </a:solidFill>
              </a:rPr>
              <a:t>Arrow points </a:t>
            </a:r>
            <a:r>
              <a:rPr lang="en-US" sz="3200" dirty="0"/>
              <a:t>from the extension Use Case </a:t>
            </a:r>
            <a:r>
              <a:rPr lang="en-US" sz="3200" dirty="0">
                <a:solidFill>
                  <a:srgbClr val="C00000"/>
                </a:solidFill>
              </a:rPr>
              <a:t>to the base Use Case</a:t>
            </a:r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Extends Relationship</a:t>
            </a:r>
          </a:p>
        </p:txBody>
      </p:sp>
      <p:sp>
        <p:nvSpPr>
          <p:cNvPr id="61444" name="Line 5"/>
          <p:cNvSpPr>
            <a:spLocks noChangeShapeType="1"/>
          </p:cNvSpPr>
          <p:nvPr/>
        </p:nvSpPr>
        <p:spPr bwMode="auto">
          <a:xfrm flipH="1">
            <a:off x="2209800" y="4191000"/>
            <a:ext cx="4343400" cy="0"/>
          </a:xfrm>
          <a:prstGeom prst="line">
            <a:avLst/>
          </a:prstGeom>
          <a:noFill/>
          <a:ln w="22225">
            <a:solidFill>
              <a:schemeClr val="tx1"/>
            </a:solidFill>
            <a:prstDash val="dash"/>
            <a:round/>
            <a:headEnd type="arrow" w="lg" len="lg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1445" name="Text Box 6"/>
          <p:cNvSpPr txBox="1">
            <a:spLocks noChangeArrowheads="1"/>
          </p:cNvSpPr>
          <p:nvPr/>
        </p:nvSpPr>
        <p:spPr bwMode="auto">
          <a:xfrm>
            <a:off x="2819400" y="3429000"/>
            <a:ext cx="3200400" cy="641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r>
              <a:rPr lang="en-US">
                <a:sym typeface="Symbol" pitchFamily="18" charset="2"/>
              </a:rPr>
              <a:t></a:t>
            </a:r>
            <a:r>
              <a:rPr lang="en-US"/>
              <a:t>extend</a:t>
            </a:r>
            <a:r>
              <a:rPr lang="en-US">
                <a:sym typeface="Symbol" pitchFamily="18" charset="2"/>
              </a:rPr>
              <a:t></a:t>
            </a:r>
            <a:r>
              <a:rPr lang="en-US"/>
              <a:t> </a:t>
            </a:r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5867400" y="4876800"/>
            <a:ext cx="2819400" cy="1219200"/>
          </a:xfrm>
          <a:prstGeom prst="ellipse">
            <a:avLst/>
          </a:prstGeom>
          <a:gradFill rotWithShape="1">
            <a:gsLst>
              <a:gs pos="0">
                <a:srgbClr val="D3D3D3"/>
              </a:gs>
              <a:gs pos="35001">
                <a:srgbClr val="E0E0E0"/>
              </a:gs>
              <a:gs pos="100000">
                <a:srgbClr val="F3F3F3"/>
              </a:gs>
            </a:gsLst>
            <a:lin ang="16200000" scaled="1"/>
          </a:gradFill>
          <a:ln w="9525">
            <a:solidFill>
              <a:srgbClr val="939393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>
            <a:spAutoFit/>
          </a:bodyPr>
          <a:lstStyle/>
          <a:p>
            <a:endParaRPr lang="en-US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1447" name="Line 5"/>
          <p:cNvSpPr>
            <a:spLocks noChangeShapeType="1"/>
          </p:cNvSpPr>
          <p:nvPr/>
        </p:nvSpPr>
        <p:spPr bwMode="auto">
          <a:xfrm flipH="1">
            <a:off x="3352800" y="5486400"/>
            <a:ext cx="2514600" cy="0"/>
          </a:xfrm>
          <a:prstGeom prst="line">
            <a:avLst/>
          </a:prstGeom>
          <a:noFill/>
          <a:ln w="22225">
            <a:solidFill>
              <a:schemeClr val="tx1"/>
            </a:solidFill>
            <a:prstDash val="dash"/>
            <a:round/>
            <a:headEnd type="arrow" w="lg" len="lg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1448" name="Text Box 6"/>
          <p:cNvSpPr txBox="1">
            <a:spLocks noChangeArrowheads="1"/>
          </p:cNvSpPr>
          <p:nvPr/>
        </p:nvSpPr>
        <p:spPr bwMode="auto">
          <a:xfrm>
            <a:off x="3352800" y="4953000"/>
            <a:ext cx="2362200" cy="523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r>
              <a:rPr lang="en-US" sz="2800">
                <a:sym typeface="Symbol" pitchFamily="18" charset="2"/>
              </a:rPr>
              <a:t></a:t>
            </a:r>
            <a:r>
              <a:rPr lang="en-US" sz="2800"/>
              <a:t>extend</a:t>
            </a:r>
            <a:r>
              <a:rPr lang="en-US" sz="2800">
                <a:sym typeface="Symbol" pitchFamily="18" charset="2"/>
              </a:rPr>
              <a:t></a:t>
            </a:r>
            <a:r>
              <a:rPr lang="en-US" sz="2800"/>
              <a:t> </a:t>
            </a:r>
          </a:p>
        </p:txBody>
      </p:sp>
      <p:sp>
        <p:nvSpPr>
          <p:cNvPr id="61449" name="Text Box 5"/>
          <p:cNvSpPr txBox="1">
            <a:spLocks noChangeArrowheads="1"/>
          </p:cNvSpPr>
          <p:nvPr/>
        </p:nvSpPr>
        <p:spPr bwMode="auto">
          <a:xfrm>
            <a:off x="6172200" y="4953000"/>
            <a:ext cx="2362200" cy="954088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/>
              <a:t>Make</a:t>
            </a:r>
            <a:br>
              <a:rPr lang="en-US" sz="2800"/>
            </a:br>
            <a:r>
              <a:rPr lang="en-US" sz="2800"/>
              <a:t>Appointment</a:t>
            </a:r>
          </a:p>
        </p:txBody>
      </p:sp>
      <p:sp>
        <p:nvSpPr>
          <p:cNvPr id="11" name="Oval 6"/>
          <p:cNvSpPr>
            <a:spLocks noChangeArrowheads="1"/>
          </p:cNvSpPr>
          <p:nvPr/>
        </p:nvSpPr>
        <p:spPr bwMode="auto">
          <a:xfrm>
            <a:off x="533400" y="4876800"/>
            <a:ext cx="2819400" cy="1219200"/>
          </a:xfrm>
          <a:prstGeom prst="ellipse">
            <a:avLst/>
          </a:prstGeom>
          <a:gradFill rotWithShape="1">
            <a:gsLst>
              <a:gs pos="0">
                <a:srgbClr val="D3D3D3"/>
              </a:gs>
              <a:gs pos="35001">
                <a:srgbClr val="E0E0E0"/>
              </a:gs>
              <a:gs pos="100000">
                <a:srgbClr val="F3F3F3"/>
              </a:gs>
            </a:gsLst>
            <a:lin ang="16200000" scaled="1"/>
          </a:gradFill>
          <a:ln w="9525">
            <a:solidFill>
              <a:srgbClr val="939393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>
            <a:spAutoFit/>
          </a:bodyPr>
          <a:lstStyle/>
          <a:p>
            <a:endParaRPr lang="en-US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1451" name="Text Box 5"/>
          <p:cNvSpPr txBox="1">
            <a:spLocks noChangeArrowheads="1"/>
          </p:cNvSpPr>
          <p:nvPr/>
        </p:nvSpPr>
        <p:spPr bwMode="auto">
          <a:xfrm>
            <a:off x="609600" y="5065693"/>
            <a:ext cx="2667000" cy="954107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/>
              <a:t>Make Payment</a:t>
            </a:r>
          </a:p>
          <a:p>
            <a:r>
              <a:rPr lang="en-US" sz="2800" dirty="0"/>
              <a:t>Arrangement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91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647700" y="1219200"/>
            <a:ext cx="8229600" cy="5238749"/>
          </a:xfrm>
        </p:spPr>
        <p:txBody>
          <a:bodyPr/>
          <a:lstStyle/>
          <a:p>
            <a:pPr eaLnBrk="1" hangingPunct="1"/>
            <a:r>
              <a:rPr lang="en-US" sz="3600" dirty="0">
                <a:solidFill>
                  <a:srgbClr val="C00000"/>
                </a:solidFill>
              </a:rPr>
              <a:t>Include</a:t>
            </a:r>
            <a:r>
              <a:rPr lang="en-US" sz="3600" dirty="0"/>
              <a:t> one Use Case from </a:t>
            </a:r>
            <a:r>
              <a:rPr lang="en-US" sz="3600" dirty="0">
                <a:solidFill>
                  <a:srgbClr val="C00000"/>
                </a:solidFill>
              </a:rPr>
              <a:t>within another</a:t>
            </a:r>
          </a:p>
          <a:p>
            <a:pPr eaLnBrk="1" hangingPunct="1"/>
            <a:r>
              <a:rPr lang="en-US" sz="3600" dirty="0">
                <a:solidFill>
                  <a:srgbClr val="C00000"/>
                </a:solidFill>
              </a:rPr>
              <a:t>Arrow points </a:t>
            </a:r>
            <a:r>
              <a:rPr lang="en-US" sz="3600" dirty="0"/>
              <a:t>from base Use Case </a:t>
            </a:r>
            <a:r>
              <a:rPr lang="en-US" sz="3600" dirty="0">
                <a:solidFill>
                  <a:srgbClr val="C00000"/>
                </a:solidFill>
              </a:rPr>
              <a:t>to the included Use Case</a:t>
            </a:r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Include Relationship</a:t>
            </a:r>
          </a:p>
        </p:txBody>
      </p:sp>
      <p:sp>
        <p:nvSpPr>
          <p:cNvPr id="62468" name="Line 5"/>
          <p:cNvSpPr>
            <a:spLocks noChangeShapeType="1"/>
          </p:cNvSpPr>
          <p:nvPr/>
        </p:nvSpPr>
        <p:spPr bwMode="auto">
          <a:xfrm flipH="1">
            <a:off x="2286000" y="4191000"/>
            <a:ext cx="4343400" cy="0"/>
          </a:xfrm>
          <a:prstGeom prst="line">
            <a:avLst/>
          </a:prstGeom>
          <a:noFill/>
          <a:ln w="22225">
            <a:solidFill>
              <a:schemeClr val="tx1"/>
            </a:solidFill>
            <a:prstDash val="dash"/>
            <a:round/>
            <a:headEnd type="none" w="sm" len="sm"/>
            <a:tailEnd type="arrow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2469" name="Text Box 6"/>
          <p:cNvSpPr txBox="1">
            <a:spLocks noChangeArrowheads="1"/>
          </p:cNvSpPr>
          <p:nvPr/>
        </p:nvSpPr>
        <p:spPr bwMode="auto">
          <a:xfrm>
            <a:off x="2895600" y="3429000"/>
            <a:ext cx="3200400" cy="641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r>
              <a:rPr lang="en-US" dirty="0">
                <a:sym typeface="Symbol" pitchFamily="18" charset="2"/>
              </a:rPr>
              <a:t></a:t>
            </a:r>
            <a:r>
              <a:rPr lang="en-US" dirty="0"/>
              <a:t>include</a:t>
            </a:r>
            <a:r>
              <a:rPr lang="en-US" dirty="0">
                <a:sym typeface="Symbol" pitchFamily="18" charset="2"/>
              </a:rPr>
              <a:t></a:t>
            </a:r>
            <a:r>
              <a:rPr lang="en-US" dirty="0"/>
              <a:t> </a:t>
            </a: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5867400" y="4876800"/>
            <a:ext cx="2819400" cy="1219200"/>
          </a:xfrm>
          <a:prstGeom prst="ellipse">
            <a:avLst/>
          </a:prstGeom>
          <a:gradFill rotWithShape="1">
            <a:gsLst>
              <a:gs pos="0">
                <a:srgbClr val="D3D3D3"/>
              </a:gs>
              <a:gs pos="35001">
                <a:srgbClr val="E0E0E0"/>
              </a:gs>
              <a:gs pos="100000">
                <a:srgbClr val="F3F3F3"/>
              </a:gs>
            </a:gsLst>
            <a:lin ang="16200000" scaled="1"/>
          </a:gradFill>
          <a:ln w="9525">
            <a:solidFill>
              <a:srgbClr val="939393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>
            <a:spAutoFit/>
          </a:bodyPr>
          <a:lstStyle/>
          <a:p>
            <a:endParaRPr lang="en-US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2471" name="Line 5"/>
          <p:cNvSpPr>
            <a:spLocks noChangeShapeType="1"/>
          </p:cNvSpPr>
          <p:nvPr/>
        </p:nvSpPr>
        <p:spPr bwMode="auto">
          <a:xfrm flipH="1">
            <a:off x="3352800" y="5486400"/>
            <a:ext cx="2514600" cy="0"/>
          </a:xfrm>
          <a:prstGeom prst="line">
            <a:avLst/>
          </a:prstGeom>
          <a:noFill/>
          <a:ln w="22225">
            <a:solidFill>
              <a:schemeClr val="tx1"/>
            </a:solidFill>
            <a:prstDash val="dash"/>
            <a:round/>
            <a:headEnd type="arrow" w="lg" len="lg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2472" name="Text Box 6"/>
          <p:cNvSpPr txBox="1">
            <a:spLocks noChangeArrowheads="1"/>
          </p:cNvSpPr>
          <p:nvPr/>
        </p:nvSpPr>
        <p:spPr bwMode="auto">
          <a:xfrm>
            <a:off x="3352800" y="4953000"/>
            <a:ext cx="2362200" cy="523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r>
              <a:rPr lang="en-US" sz="2800">
                <a:sym typeface="Symbol" pitchFamily="18" charset="2"/>
              </a:rPr>
              <a:t></a:t>
            </a:r>
            <a:r>
              <a:rPr lang="en-US" sz="2800"/>
              <a:t>include</a:t>
            </a:r>
            <a:r>
              <a:rPr lang="en-US" sz="2800">
                <a:sym typeface="Symbol" pitchFamily="18" charset="2"/>
              </a:rPr>
              <a:t></a:t>
            </a:r>
            <a:r>
              <a:rPr lang="en-US" sz="2800"/>
              <a:t> </a:t>
            </a:r>
          </a:p>
        </p:txBody>
      </p:sp>
      <p:sp>
        <p:nvSpPr>
          <p:cNvPr id="62473" name="Text Box 5"/>
          <p:cNvSpPr txBox="1">
            <a:spLocks noChangeArrowheads="1"/>
          </p:cNvSpPr>
          <p:nvPr/>
        </p:nvSpPr>
        <p:spPr bwMode="auto">
          <a:xfrm>
            <a:off x="6096000" y="5029200"/>
            <a:ext cx="2362200" cy="954107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/>
              <a:t>Create New Patient</a:t>
            </a:r>
          </a:p>
        </p:txBody>
      </p:sp>
      <p:sp>
        <p:nvSpPr>
          <p:cNvPr id="11" name="Oval 6"/>
          <p:cNvSpPr>
            <a:spLocks noChangeArrowheads="1"/>
          </p:cNvSpPr>
          <p:nvPr/>
        </p:nvSpPr>
        <p:spPr bwMode="auto">
          <a:xfrm>
            <a:off x="533400" y="4876800"/>
            <a:ext cx="2819400" cy="1219200"/>
          </a:xfrm>
          <a:prstGeom prst="ellipse">
            <a:avLst/>
          </a:prstGeom>
          <a:gradFill rotWithShape="1">
            <a:gsLst>
              <a:gs pos="0">
                <a:srgbClr val="D3D3D3"/>
              </a:gs>
              <a:gs pos="35001">
                <a:srgbClr val="E0E0E0"/>
              </a:gs>
              <a:gs pos="100000">
                <a:srgbClr val="F3F3F3"/>
              </a:gs>
            </a:gsLst>
            <a:lin ang="16200000" scaled="1"/>
          </a:gradFill>
          <a:ln w="9525">
            <a:solidFill>
              <a:srgbClr val="939393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>
            <a:spAutoFit/>
          </a:bodyPr>
          <a:lstStyle/>
          <a:p>
            <a:endParaRPr lang="en-US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2475" name="Text Box 5"/>
          <p:cNvSpPr txBox="1">
            <a:spLocks noChangeArrowheads="1"/>
          </p:cNvSpPr>
          <p:nvPr/>
        </p:nvSpPr>
        <p:spPr bwMode="auto">
          <a:xfrm>
            <a:off x="457200" y="5076101"/>
            <a:ext cx="2971800" cy="769441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dirty="0"/>
              <a:t>Make New</a:t>
            </a:r>
          </a:p>
          <a:p>
            <a:r>
              <a:rPr lang="en-US" sz="2200" dirty="0"/>
              <a:t>Patient Appointment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37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647700" y="1266825"/>
            <a:ext cx="7810500" cy="4792663"/>
          </a:xfrm>
        </p:spPr>
        <p:txBody>
          <a:bodyPr/>
          <a:lstStyle/>
          <a:p>
            <a:pPr eaLnBrk="1" hangingPunct="1"/>
            <a:r>
              <a:rPr lang="en-US" sz="3600" dirty="0"/>
              <a:t>A specialized Use Case to a more generalized Use Case</a:t>
            </a:r>
          </a:p>
          <a:p>
            <a:pPr eaLnBrk="1" hangingPunct="1"/>
            <a:r>
              <a:rPr lang="en-US" sz="3600" dirty="0">
                <a:solidFill>
                  <a:srgbClr val="C00000"/>
                </a:solidFill>
              </a:rPr>
              <a:t>Arrow points </a:t>
            </a:r>
            <a:r>
              <a:rPr lang="en-US" sz="3600" dirty="0"/>
              <a:t>from specialized </a:t>
            </a:r>
            <a:r>
              <a:rPr lang="en-US" sz="3600" dirty="0">
                <a:solidFill>
                  <a:srgbClr val="C00000"/>
                </a:solidFill>
              </a:rPr>
              <a:t>to general Use Case</a:t>
            </a:r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152401"/>
            <a:ext cx="8572500" cy="693737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/>
              <a:t>Generalization Relationship</a:t>
            </a:r>
          </a:p>
        </p:txBody>
      </p:sp>
      <p:sp>
        <p:nvSpPr>
          <p:cNvPr id="63492" name="Line 5"/>
          <p:cNvSpPr>
            <a:spLocks noChangeShapeType="1"/>
          </p:cNvSpPr>
          <p:nvPr/>
        </p:nvSpPr>
        <p:spPr bwMode="auto">
          <a:xfrm flipH="1">
            <a:off x="2362200" y="4191000"/>
            <a:ext cx="434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lg" len="lg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5867400" y="4800600"/>
            <a:ext cx="2819400" cy="1219200"/>
          </a:xfrm>
          <a:prstGeom prst="ellipse">
            <a:avLst/>
          </a:prstGeom>
          <a:gradFill rotWithShape="1">
            <a:gsLst>
              <a:gs pos="0">
                <a:srgbClr val="D3D3D3"/>
              </a:gs>
              <a:gs pos="35001">
                <a:srgbClr val="E0E0E0"/>
              </a:gs>
              <a:gs pos="100000">
                <a:srgbClr val="F3F3F3"/>
              </a:gs>
            </a:gsLst>
            <a:lin ang="16200000" scaled="1"/>
          </a:gradFill>
          <a:ln w="9525">
            <a:solidFill>
              <a:srgbClr val="939393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>
            <a:spAutoFit/>
          </a:bodyPr>
          <a:lstStyle/>
          <a:p>
            <a:endParaRPr lang="en-US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3494" name="Line 5"/>
          <p:cNvSpPr>
            <a:spLocks noChangeShapeType="1"/>
          </p:cNvSpPr>
          <p:nvPr/>
        </p:nvSpPr>
        <p:spPr bwMode="auto">
          <a:xfrm flipH="1">
            <a:off x="3352800" y="5410200"/>
            <a:ext cx="2514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lg" len="lg"/>
            <a:tailEnd type="none" w="lg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3495" name="Text Box 5"/>
          <p:cNvSpPr txBox="1">
            <a:spLocks noChangeArrowheads="1"/>
          </p:cNvSpPr>
          <p:nvPr/>
        </p:nvSpPr>
        <p:spPr bwMode="auto">
          <a:xfrm>
            <a:off x="6172200" y="4876800"/>
            <a:ext cx="2362200" cy="954088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/>
              <a:t>Make</a:t>
            </a:r>
            <a:br>
              <a:rPr lang="en-US" sz="2800"/>
            </a:br>
            <a:r>
              <a:rPr lang="en-US" sz="2800"/>
              <a:t>Appointment</a:t>
            </a:r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533400" y="4800600"/>
            <a:ext cx="2819400" cy="1219200"/>
          </a:xfrm>
          <a:prstGeom prst="ellipse">
            <a:avLst/>
          </a:prstGeom>
          <a:gradFill rotWithShape="1">
            <a:gsLst>
              <a:gs pos="0">
                <a:srgbClr val="D3D3D3"/>
              </a:gs>
              <a:gs pos="35001">
                <a:srgbClr val="E0E0E0"/>
              </a:gs>
              <a:gs pos="100000">
                <a:srgbClr val="F3F3F3"/>
              </a:gs>
            </a:gsLst>
            <a:lin ang="16200000" scaled="1"/>
          </a:gradFill>
          <a:ln w="9525">
            <a:solidFill>
              <a:srgbClr val="939393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wrap="none" anchor="ctr">
            <a:spAutoFit/>
          </a:bodyPr>
          <a:lstStyle/>
          <a:p>
            <a:endParaRPr lang="en-US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63497" name="Text Box 5"/>
          <p:cNvSpPr txBox="1">
            <a:spLocks noChangeArrowheads="1"/>
          </p:cNvSpPr>
          <p:nvPr/>
        </p:nvSpPr>
        <p:spPr bwMode="auto">
          <a:xfrm>
            <a:off x="685800" y="4876800"/>
            <a:ext cx="2667000" cy="954088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/>
              <a:t>Make Old</a:t>
            </a:r>
            <a:br>
              <a:rPr lang="en-US" sz="2800"/>
            </a:br>
            <a:r>
              <a:rPr lang="en-US" sz="2800"/>
              <a:t>Appointment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86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75770"/>
            <a:ext cx="8382000" cy="662430"/>
          </a:xfrm>
        </p:spPr>
        <p:txBody>
          <a:bodyPr/>
          <a:lstStyle/>
          <a:p>
            <a:pPr eaLnBrk="1" hangingPunct="1"/>
            <a:r>
              <a:rPr lang="en-US" sz="3600" dirty="0"/>
              <a:t>Use Case Diagram for Appointment System</a:t>
            </a:r>
          </a:p>
        </p:txBody>
      </p:sp>
      <p:pic>
        <p:nvPicPr>
          <p:cNvPr id="65539" name="Picture 2" descr="fig_05_0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143000"/>
            <a:ext cx="8153400" cy="5509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69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06375"/>
            <a:ext cx="8382000" cy="631825"/>
          </a:xfrm>
        </p:spPr>
        <p:txBody>
          <a:bodyPr>
            <a:noAutofit/>
          </a:bodyPr>
          <a:lstStyle/>
          <a:p>
            <a:pPr eaLnBrk="1" hangingPunct="1"/>
            <a:r>
              <a:rPr lang="en-US" sz="3800" dirty="0"/>
              <a:t>Use Case Diagram with Specialized Actor</a:t>
            </a:r>
          </a:p>
        </p:txBody>
      </p:sp>
      <p:pic>
        <p:nvPicPr>
          <p:cNvPr id="66563" name="Picture 2" descr="fig_05_09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1143000"/>
            <a:ext cx="8428189" cy="554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40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Extend and Include Relationships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966226"/>
            <a:ext cx="8839200" cy="5922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22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Sistem Konsultasi Dokter Rumah Sakit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66" t="4438" r="1266" b="2366"/>
          <a:stretch/>
        </p:blipFill>
        <p:spPr>
          <a:xfrm>
            <a:off x="990600" y="762000"/>
            <a:ext cx="7467600" cy="610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7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E3C74C-F9CE-439F-9E40-746465EB7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D" sz="3600" dirty="0"/>
              <a:t>Errors are </a:t>
            </a:r>
            <a:r>
              <a:rPr lang="en-ID" sz="3600" dirty="0">
                <a:solidFill>
                  <a:srgbClr val="C00000"/>
                </a:solidFill>
              </a:rPr>
              <a:t>most frequent during the requirements and design </a:t>
            </a:r>
            <a:r>
              <a:rPr lang="en-ID" sz="3600" dirty="0"/>
              <a:t>activities</a:t>
            </a:r>
            <a:r>
              <a:rPr lang="id-ID" sz="3600" dirty="0"/>
              <a:t>, </a:t>
            </a:r>
            <a:r>
              <a:rPr lang="en-ID" sz="3600" dirty="0"/>
              <a:t>and are the more expensive the later they are removed</a:t>
            </a:r>
            <a:endParaRPr lang="id-ID" sz="3600" dirty="0"/>
          </a:p>
          <a:p>
            <a:pPr marL="0" indent="0">
              <a:buNone/>
            </a:pPr>
            <a:endParaRPr lang="id-ID" sz="3600" dirty="0"/>
          </a:p>
          <a:p>
            <a:pPr marL="0" indent="0" algn="r">
              <a:buNone/>
            </a:pPr>
            <a:r>
              <a:rPr lang="id-ID" sz="3600" i="1" dirty="0"/>
              <a:t>(</a:t>
            </a:r>
            <a:r>
              <a:rPr lang="id-ID" sz="3600" i="1" dirty="0" err="1"/>
              <a:t>Endres</a:t>
            </a:r>
            <a:r>
              <a:rPr lang="id-ID" sz="3600" i="1" dirty="0"/>
              <a:t>, 2003)</a:t>
            </a:r>
            <a:endParaRPr lang="en-US" sz="36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84090F-B649-4506-8400-C180A2F2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Boehm’s </a:t>
            </a:r>
            <a:r>
              <a:rPr lang="id-ID" dirty="0"/>
              <a:t>F</a:t>
            </a:r>
            <a:r>
              <a:rPr lang="en-US" dirty="0" err="1"/>
              <a:t>irst</a:t>
            </a:r>
            <a:r>
              <a:rPr lang="en-US" dirty="0"/>
              <a:t> </a:t>
            </a:r>
            <a:r>
              <a:rPr lang="id-ID" dirty="0"/>
              <a:t>L</a:t>
            </a:r>
            <a:r>
              <a:rPr lang="en-US" dirty="0"/>
              <a:t>aw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BBD19-F4E3-4FF9-916A-8C6E15B1A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71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000" dirty="0"/>
              <a:t>Studi Kasus: ATM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94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  <a:r>
              <a:rPr lang="id-ID" dirty="0"/>
              <a:t> (versi Sederhana)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823" t="6239" r="3495" b="4171"/>
          <a:stretch/>
        </p:blipFill>
        <p:spPr>
          <a:xfrm>
            <a:off x="1219200" y="846898"/>
            <a:ext cx="6436176" cy="57063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50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Use </a:t>
            </a:r>
            <a:r>
              <a:rPr lang="id-ID" dirty="0" err="1"/>
              <a:t>Case</a:t>
            </a:r>
            <a:r>
              <a:rPr lang="id-ID" dirty="0"/>
              <a:t> Diagram (versi </a:t>
            </a:r>
            <a:r>
              <a:rPr lang="id-ID" dirty="0" err="1"/>
              <a:t>include</a:t>
            </a:r>
            <a:r>
              <a:rPr lang="id-ID" dirty="0"/>
              <a:t> dan </a:t>
            </a:r>
            <a:r>
              <a:rPr lang="id-ID" dirty="0" err="1"/>
              <a:t>extends</a:t>
            </a:r>
            <a:r>
              <a:rPr lang="id-ID" dirty="0"/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226" t="4911" r="1810" b="1304"/>
          <a:stretch/>
        </p:blipFill>
        <p:spPr>
          <a:xfrm>
            <a:off x="990600" y="823912"/>
            <a:ext cx="7720530" cy="599205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68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ERP Perbankan (Sistem Lebih Kompleks)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191" t="8666" r="3191" b="5910"/>
          <a:stretch/>
        </p:blipFill>
        <p:spPr>
          <a:xfrm>
            <a:off x="-4763" y="761549"/>
            <a:ext cx="5083919" cy="358185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981200" y="2438400"/>
            <a:ext cx="3886200" cy="2433960"/>
          </a:xfrm>
          <a:prstGeom prst="straightConnector1">
            <a:avLst/>
          </a:prstGeom>
          <a:ln w="5715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5134" t="6841" r="4046" b="5911"/>
          <a:stretch/>
        </p:blipFill>
        <p:spPr>
          <a:xfrm>
            <a:off x="5171044" y="3733800"/>
            <a:ext cx="3885495" cy="301897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41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/>
              <a:t>Use </a:t>
            </a:r>
            <a:r>
              <a:rPr lang="id-ID" dirty="0" err="1"/>
              <a:t>Case</a:t>
            </a:r>
            <a:r>
              <a:rPr lang="id-ID" dirty="0"/>
              <a:t> Diagram (Versi Normal)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26" t="5011" r="1535" b="2594"/>
          <a:stretch/>
        </p:blipFill>
        <p:spPr>
          <a:xfrm>
            <a:off x="1371600" y="1121664"/>
            <a:ext cx="6553200" cy="52964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23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E13CF0-F541-44C3-8233-3E92E0C01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234CDD-5840-4819-9EA5-DDD17ABAB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CF3D6-2930-4744-B8E5-6F456677BC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2CCD98-EFD2-4133-92AE-4882F1F2C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1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D2FCA7-223B-4566-B105-8972817DA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B051DB-A966-4570-A722-8A31A5A6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FBCB1-2B4D-4D79-90B3-45A669D11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CF8AA-4A24-4AA9-9E47-E1F32E8F6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3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6EC5FF-7AFA-41DF-B043-239E0D992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D2AEB3-5441-48A6-959C-5DC98F3E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417CA-6F6C-4714-9980-9348589552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AADF2-A4D3-4E15-BFF5-A748C7C26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8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E547D0-52D8-4FB0-A9D6-DAF0BB546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250939-6447-49AA-B439-CC2880AD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C77D3-556C-44F9-BF21-6E8A6582D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819AAB-CC4C-4DB1-8275-5F10894D6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3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30CBE9-A195-4D91-8DF8-F5A2BF84E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A5ACB7-EBE0-4CB3-8B2F-E5E114EC9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67E95-DC96-4C01-B4F2-B54376C12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7D388C-DB3B-401B-93F3-8719525C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4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358904" cy="4800600"/>
          </a:xfrm>
        </p:spPr>
        <p:txBody>
          <a:bodyPr/>
          <a:lstStyle/>
          <a:p>
            <a:pPr eaLnBrk="1" hangingPunct="1"/>
            <a:r>
              <a:rPr lang="en-US" sz="3600" dirty="0"/>
              <a:t>Business Requirement</a:t>
            </a:r>
          </a:p>
          <a:p>
            <a:pPr lvl="1" eaLnBrk="1" hangingPunct="1"/>
            <a:r>
              <a:rPr lang="en-US" sz="2800" dirty="0"/>
              <a:t>Statement of </a:t>
            </a:r>
            <a:r>
              <a:rPr lang="en-US" sz="2800" dirty="0">
                <a:solidFill>
                  <a:srgbClr val="C00000"/>
                </a:solidFill>
              </a:rPr>
              <a:t>what the system must do</a:t>
            </a:r>
          </a:p>
          <a:p>
            <a:pPr lvl="1" eaLnBrk="1" hangingPunct="1"/>
            <a:r>
              <a:rPr lang="en-US" sz="2800" dirty="0"/>
              <a:t>Focus on what the system must do, </a:t>
            </a:r>
            <a:r>
              <a:rPr lang="en-US" sz="2800" dirty="0">
                <a:solidFill>
                  <a:srgbClr val="C00000"/>
                </a:solidFill>
              </a:rPr>
              <a:t>not how to do</a:t>
            </a:r>
            <a:r>
              <a:rPr lang="en-US" sz="2800" dirty="0"/>
              <a:t> it</a:t>
            </a:r>
          </a:p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There are 2 kinds of requirements</a:t>
            </a:r>
          </a:p>
          <a:p>
            <a:pPr marL="858837" lvl="1" indent="-514350" eaLnBrk="1" hangingPunct="1">
              <a:buFont typeface="+mj-lt"/>
              <a:buAutoNum type="arabicPeriod"/>
            </a:pPr>
            <a:r>
              <a:rPr lang="en-US" sz="3200" dirty="0">
                <a:solidFill>
                  <a:srgbClr val="C00000"/>
                </a:solidFill>
              </a:rPr>
              <a:t>Functional</a:t>
            </a:r>
            <a:r>
              <a:rPr lang="id-ID" sz="3200" dirty="0">
                <a:solidFill>
                  <a:srgbClr val="C00000"/>
                </a:solidFill>
              </a:rPr>
              <a:t> </a:t>
            </a:r>
            <a:r>
              <a:rPr lang="id-ID" sz="3200" dirty="0" err="1">
                <a:solidFill>
                  <a:srgbClr val="C00000"/>
                </a:solidFill>
              </a:rPr>
              <a:t>Requirement</a:t>
            </a:r>
            <a:endParaRPr lang="en-US" sz="3200" dirty="0">
              <a:solidFill>
                <a:srgbClr val="C00000"/>
              </a:solidFill>
            </a:endParaRPr>
          </a:p>
          <a:p>
            <a:pPr marL="858837" lvl="1" indent="-514350" eaLnBrk="1" hangingPunct="1">
              <a:buFont typeface="+mj-lt"/>
              <a:buAutoNum type="arabicPeriod"/>
            </a:pPr>
            <a:r>
              <a:rPr lang="en-US" sz="3200" dirty="0">
                <a:solidFill>
                  <a:srgbClr val="C00000"/>
                </a:solidFill>
              </a:rPr>
              <a:t>Nonfunctional</a:t>
            </a:r>
            <a:r>
              <a:rPr lang="id-ID" sz="3200" dirty="0">
                <a:solidFill>
                  <a:srgbClr val="C00000"/>
                </a:solidFill>
              </a:rPr>
              <a:t> </a:t>
            </a:r>
            <a:r>
              <a:rPr lang="id-ID" sz="3200" dirty="0" err="1">
                <a:solidFill>
                  <a:srgbClr val="C00000"/>
                </a:solidFill>
              </a:rPr>
              <a:t>Requirement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a Requirement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E70BE4-5044-4E08-8942-C9C2E1C42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ECFB5B-6FEF-4A4D-B9D0-729DAA024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DD699-57C5-47A3-915A-40D7330D7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94C27-07A9-4D74-8E98-7C207C041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2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6E1C0C-FF7E-4A53-B084-1BBA51CC1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E70D42-591D-4CD3-8CC9-E1E10F41C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1E6EB-1040-47B6-BACD-E6EAF4D122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93AD2-4D73-4879-829E-DE6912EB5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7924800" cy="5334000"/>
          </a:xfrm>
        </p:spPr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id-ID" sz="3200" dirty="0"/>
              <a:t>Buat </a:t>
            </a:r>
            <a:r>
              <a:rPr lang="id-ID" sz="3200" dirty="0">
                <a:solidFill>
                  <a:srgbClr val="C00000"/>
                </a:solidFill>
              </a:rPr>
              <a:t>project baru </a:t>
            </a:r>
            <a:r>
              <a:rPr lang="id-ID" sz="3200" dirty="0"/>
              <a:t>di Sparx EA, dengan nama file adalah nama project sesuai </a:t>
            </a:r>
            <a:r>
              <a:rPr lang="id-ID" sz="3200" i="1" dirty="0"/>
              <a:t>System Request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 err="1"/>
              <a:t>Lihat</a:t>
            </a:r>
            <a:r>
              <a:rPr lang="en-US" sz="3200" dirty="0"/>
              <a:t> </a:t>
            </a:r>
            <a:r>
              <a:rPr lang="id-ID" sz="3200" dirty="0"/>
              <a:t>kembali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rapikan</a:t>
            </a:r>
            <a:r>
              <a:rPr lang="id-ID" sz="3200" dirty="0"/>
              <a:t> </a:t>
            </a:r>
            <a:r>
              <a:rPr lang="id-ID" sz="3200" i="1" dirty="0"/>
              <a:t>System Request </a:t>
            </a:r>
            <a:r>
              <a:rPr lang="id-ID" sz="3200" dirty="0"/>
              <a:t>yang sudah anda buat</a:t>
            </a:r>
          </a:p>
          <a:p>
            <a:pPr marL="742950" indent="-742950">
              <a:buFont typeface="+mj-lt"/>
              <a:buAutoNum type="arabicPeriod"/>
            </a:pPr>
            <a:r>
              <a:rPr lang="id-ID" sz="3200" dirty="0"/>
              <a:t>Lakukan business process identification dengan membuatkan </a:t>
            </a:r>
            <a:r>
              <a:rPr lang="id-ID" sz="3200" dirty="0">
                <a:solidFill>
                  <a:srgbClr val="C00000"/>
                </a:solidFill>
              </a:rPr>
              <a:t>Use Case Diagram </a:t>
            </a:r>
            <a:r>
              <a:rPr lang="id-ID" sz="3200" dirty="0"/>
              <a:t>untuk </a:t>
            </a:r>
            <a:r>
              <a:rPr lang="id-ID" sz="3200" i="1" dirty="0"/>
              <a:t>System Request</a:t>
            </a:r>
            <a:r>
              <a:rPr lang="id-ID" sz="3200" dirty="0"/>
              <a:t> tersebut</a:t>
            </a:r>
          </a:p>
          <a:p>
            <a:pPr marL="742950" indent="-742950">
              <a:buFont typeface="+mj-lt"/>
              <a:buAutoNum type="arabicPeriod"/>
            </a:pPr>
            <a:r>
              <a:rPr lang="id-ID" sz="3200" dirty="0">
                <a:solidFill>
                  <a:schemeClr val="bg1">
                    <a:lumMod val="85000"/>
                  </a:schemeClr>
                </a:solidFill>
              </a:rPr>
              <a:t>Kirim </a:t>
            </a:r>
            <a:r>
              <a:rPr lang="id-ID" sz="3200" i="1" dirty="0">
                <a:solidFill>
                  <a:schemeClr val="bg1">
                    <a:lumMod val="85000"/>
                  </a:schemeClr>
                </a:solidFill>
              </a:rPr>
              <a:t>System </a:t>
            </a:r>
            <a:r>
              <a:rPr lang="id-ID" sz="3200" i="1" dirty="0" err="1">
                <a:solidFill>
                  <a:schemeClr val="bg1">
                    <a:lumMod val="85000"/>
                  </a:schemeClr>
                </a:solidFill>
              </a:rPr>
              <a:t>Request</a:t>
            </a:r>
            <a:r>
              <a:rPr lang="id-ID" sz="32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id-ID" sz="3200" i="1" dirty="0" err="1">
                <a:solidFill>
                  <a:schemeClr val="bg1">
                    <a:lumMod val="85000"/>
                  </a:schemeClr>
                </a:solidFill>
              </a:rPr>
              <a:t>Feasibillity</a:t>
            </a:r>
            <a:r>
              <a:rPr lang="id-ID" sz="3200" i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id-ID" sz="3200" i="1" dirty="0" err="1">
                <a:solidFill>
                  <a:schemeClr val="bg1">
                    <a:lumMod val="85000"/>
                  </a:schemeClr>
                </a:solidFill>
              </a:rPr>
              <a:t>Analysis</a:t>
            </a:r>
            <a:r>
              <a:rPr lang="id-ID" sz="3200" i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id-ID" sz="3200" dirty="0">
                <a:solidFill>
                  <a:schemeClr val="bg1">
                    <a:lumMod val="85000"/>
                  </a:schemeClr>
                </a:solidFill>
              </a:rPr>
              <a:t>(PPT dan XLS) dan Use </a:t>
            </a:r>
            <a:r>
              <a:rPr lang="id-ID" sz="3200" dirty="0" err="1">
                <a:solidFill>
                  <a:schemeClr val="bg1">
                    <a:lumMod val="85000"/>
                  </a:schemeClr>
                </a:solidFill>
              </a:rPr>
              <a:t>Case</a:t>
            </a:r>
            <a:r>
              <a:rPr lang="id-ID" sz="3200" dirty="0">
                <a:solidFill>
                  <a:schemeClr val="bg1">
                    <a:lumMod val="85000"/>
                  </a:schemeClr>
                </a:solidFill>
              </a:rPr>
              <a:t> Diagram (EAP) via Telegram 081586220090 atau email ke romi@brainmatics.com 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2494"/>
            <a:ext cx="8866188" cy="647700"/>
          </a:xfrm>
        </p:spPr>
        <p:txBody>
          <a:bodyPr>
            <a:normAutofit/>
          </a:bodyPr>
          <a:lstStyle/>
          <a:p>
            <a:r>
              <a:rPr lang="id-ID" dirty="0"/>
              <a:t>Exercise: Business </a:t>
            </a:r>
            <a:r>
              <a:rPr lang="id-ID" dirty="0" err="1"/>
              <a:t>Process</a:t>
            </a:r>
            <a:r>
              <a:rPr lang="id-ID" dirty="0"/>
              <a:t> </a:t>
            </a:r>
            <a:r>
              <a:rPr lang="id-ID" dirty="0" err="1"/>
              <a:t>Identification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35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95400"/>
            <a:ext cx="8553450" cy="4876800"/>
          </a:xfrm>
        </p:spPr>
        <p:txBody>
          <a:bodyPr/>
          <a:lstStyle/>
          <a:p>
            <a:r>
              <a:rPr lang="id-ID" sz="2400" dirty="0"/>
              <a:t>Lakukan </a:t>
            </a:r>
            <a:r>
              <a:rPr lang="en-US" sz="2400" dirty="0"/>
              <a:t>s</a:t>
            </a:r>
            <a:r>
              <a:rPr lang="id-ID" sz="2400" dirty="0"/>
              <a:t>istem </a:t>
            </a:r>
            <a:r>
              <a:rPr lang="en-US" sz="2400" dirty="0"/>
              <a:t>a</a:t>
            </a:r>
            <a:r>
              <a:rPr lang="id-ID" sz="2400" dirty="0"/>
              <a:t>nalysis</a:t>
            </a:r>
            <a:r>
              <a:rPr lang="en-US" sz="2400" dirty="0"/>
              <a:t> and design</a:t>
            </a:r>
            <a:r>
              <a:rPr lang="id-ID" sz="2400" dirty="0"/>
              <a:t> yang menghasilkan diagram:</a:t>
            </a:r>
          </a:p>
          <a:p>
            <a:pPr marL="1089025" lvl="2" indent="-514350">
              <a:buFont typeface="+mj-lt"/>
              <a:buAutoNum type="arabicPeriod"/>
            </a:pPr>
            <a:r>
              <a:rPr lang="id-ID" sz="2000" dirty="0"/>
              <a:t>Use Case Diagram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Pilih</a:t>
            </a:r>
            <a:r>
              <a:rPr lang="en-US" sz="2400" dirty="0"/>
              <a:t> </a:t>
            </a:r>
            <a:r>
              <a:rPr lang="en-US" sz="2400" dirty="0" err="1"/>
              <a:t>salah</a:t>
            </a:r>
            <a:r>
              <a:rPr lang="en-US" sz="2400" dirty="0"/>
              <a:t> </a:t>
            </a:r>
            <a:r>
              <a:rPr lang="en-US" sz="2400" dirty="0" err="1"/>
              <a:t>satu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di </a:t>
            </a:r>
            <a:r>
              <a:rPr lang="en-US" sz="2400" dirty="0" err="1"/>
              <a:t>bawah</a:t>
            </a:r>
            <a:r>
              <a:rPr lang="en-US" sz="2400" dirty="0"/>
              <a:t>:</a:t>
            </a:r>
            <a:endParaRPr lang="id-ID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866187" cy="647700"/>
          </a:xfrm>
        </p:spPr>
        <p:txBody>
          <a:bodyPr>
            <a:normAutofit/>
          </a:bodyPr>
          <a:lstStyle/>
          <a:p>
            <a:r>
              <a:rPr lang="id-ID" dirty="0"/>
              <a:t>Exercise: S</a:t>
            </a:r>
            <a:r>
              <a:rPr lang="en-US" dirty="0"/>
              <a:t>y</a:t>
            </a:r>
            <a:r>
              <a:rPr lang="id-ID" dirty="0"/>
              <a:t>stems Analysis</a:t>
            </a:r>
            <a:r>
              <a:rPr lang="en-US" dirty="0"/>
              <a:t> and Design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gray">
          <a:xfrm>
            <a:off x="533400" y="3429000"/>
            <a:ext cx="4191000" cy="2505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7663" indent="-347663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rgbClr val="7F7F7F"/>
              </a:buClr>
              <a:buFont typeface="Wingdings" pitchFamily="2" charset="2"/>
              <a:buChar char="§"/>
              <a:defRPr sz="30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35000" indent="-1730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rgbClr val="A6A6A6"/>
              </a:buClr>
              <a:buFont typeface="Arial" charset="0"/>
              <a:buChar char="•"/>
              <a:defRPr sz="26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22338" indent="-1730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rgbClr val="A6A6A6"/>
              </a:buClr>
              <a:buFont typeface="Wingdings" pitchFamily="2" charset="2"/>
              <a:buChar char="ü"/>
              <a:defRPr sz="2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09675" indent="-1730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rgbClr val="A6A6A6"/>
              </a:buClr>
              <a:buFont typeface="Arial" charset="0"/>
              <a:buChar char="-"/>
              <a:defRPr sz="20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97013" indent="-1730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rgbClr val="A6A6A6"/>
              </a:buClr>
              <a:buFont typeface="Times" pitchFamily="18" charset="0"/>
              <a:buChar char="•"/>
              <a:defRPr sz="18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954213" indent="-173038" algn="l" rtl="0" fontAlgn="base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chemeClr val="tx1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1413" indent="-173038" algn="l" rtl="0" fontAlgn="base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chemeClr val="tx1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68613" indent="-173038" algn="l" rtl="0" fontAlgn="base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chemeClr val="tx1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25813" indent="-173038" algn="l" rtl="0" fontAlgn="base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chemeClr val="tx1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kumimoji="0" lang="en-US" sz="1800" kern="0" dirty="0" err="1">
                <a:effectLst/>
              </a:rPr>
              <a:t>Aplikasi</a:t>
            </a:r>
            <a:r>
              <a:rPr kumimoji="0" lang="en-US" sz="1800" kern="0" dirty="0">
                <a:effectLst/>
              </a:rPr>
              <a:t> Rental Mobil</a:t>
            </a:r>
          </a:p>
          <a:p>
            <a:pPr marL="457200" indent="-457200">
              <a:buFont typeface="+mj-lt"/>
              <a:buAutoNum type="arabicPeriod"/>
            </a:pPr>
            <a:r>
              <a:rPr kumimoji="0" lang="sv-SE" sz="1800" kern="0" dirty="0">
                <a:effectLst/>
              </a:rPr>
              <a:t>Aplikasi Pengelolaan Klinik </a:t>
            </a:r>
          </a:p>
          <a:p>
            <a:pPr marL="457200" indent="-457200">
              <a:buFont typeface="+mj-lt"/>
              <a:buAutoNum type="arabicPeriod"/>
            </a:pPr>
            <a:r>
              <a:rPr kumimoji="0" lang="en-US" sz="1800" kern="0" dirty="0" err="1">
                <a:effectLst/>
              </a:rPr>
              <a:t>Aplikasi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Pengelolaan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Apotik</a:t>
            </a:r>
            <a:endParaRPr kumimoji="0" lang="en-US" sz="1800" kern="0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r>
              <a:rPr kumimoji="0" lang="en-US" sz="1800" kern="0" dirty="0" err="1">
                <a:effectLst/>
              </a:rPr>
              <a:t>Aplikasi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Pengelolaan</a:t>
            </a:r>
            <a:r>
              <a:rPr kumimoji="0" lang="en-US" sz="1800" kern="0" dirty="0">
                <a:effectLst/>
              </a:rPr>
              <a:t> Service Mobil</a:t>
            </a:r>
          </a:p>
          <a:p>
            <a:pPr marL="457200" indent="-457200">
              <a:buFont typeface="+mj-lt"/>
              <a:buAutoNum type="arabicPeriod"/>
            </a:pPr>
            <a:r>
              <a:rPr kumimoji="0" lang="en-US" sz="1800" kern="0" dirty="0" err="1">
                <a:solidFill>
                  <a:schemeClr val="bg1">
                    <a:lumMod val="85000"/>
                  </a:schemeClr>
                </a:solidFill>
                <a:effectLst/>
              </a:rPr>
              <a:t>Aplikasi</a:t>
            </a:r>
            <a:r>
              <a:rPr kumimoji="0" lang="en-US" sz="1800" kern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kumimoji="0" lang="en-US" sz="1800" kern="0" dirty="0" err="1">
                <a:solidFill>
                  <a:schemeClr val="bg1">
                    <a:lumMod val="85000"/>
                  </a:schemeClr>
                </a:solidFill>
                <a:effectLst/>
              </a:rPr>
              <a:t>Penjualan</a:t>
            </a:r>
            <a:r>
              <a:rPr kumimoji="0" lang="en-US" sz="1800" kern="0" dirty="0">
                <a:solidFill>
                  <a:schemeClr val="bg1">
                    <a:lumMod val="85000"/>
                  </a:schemeClr>
                </a:solidFill>
                <a:effectLst/>
              </a:rPr>
              <a:t> Motor</a:t>
            </a:r>
          </a:p>
          <a:p>
            <a:pPr marL="457200" indent="-457200">
              <a:buFont typeface="+mj-lt"/>
              <a:buAutoNum type="arabicPeriod"/>
            </a:pPr>
            <a:r>
              <a:rPr kumimoji="0" lang="en-US" sz="1800" kern="0" dirty="0" err="1">
                <a:solidFill>
                  <a:schemeClr val="bg1">
                    <a:lumMod val="85000"/>
                  </a:schemeClr>
                </a:solidFill>
                <a:effectLst/>
              </a:rPr>
              <a:t>Aplikasi</a:t>
            </a:r>
            <a:r>
              <a:rPr kumimoji="0" lang="en-US" sz="1800" kern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kumimoji="0" lang="en-US" sz="1800" kern="0" dirty="0" err="1">
                <a:solidFill>
                  <a:schemeClr val="bg1">
                    <a:lumMod val="85000"/>
                  </a:schemeClr>
                </a:solidFill>
                <a:effectLst/>
              </a:rPr>
              <a:t>Pengelolaan</a:t>
            </a:r>
            <a:r>
              <a:rPr kumimoji="0" lang="en-US" sz="1800" kern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kumimoji="0" lang="en-US" sz="1800" kern="0" dirty="0" err="1">
                <a:solidFill>
                  <a:schemeClr val="bg1">
                    <a:lumMod val="85000"/>
                  </a:schemeClr>
                </a:solidFill>
                <a:effectLst/>
              </a:rPr>
              <a:t>Perpustakaan</a:t>
            </a:r>
            <a:endParaRPr kumimoji="0" lang="en-US" sz="1800" kern="0" dirty="0">
              <a:solidFill>
                <a:schemeClr val="bg1">
                  <a:lumMod val="85000"/>
                </a:schemeClr>
              </a:solidFill>
              <a:effectLst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648200" y="3429000"/>
            <a:ext cx="4343400" cy="2981325"/>
          </a:xfrm>
          <a:prstGeom prst="rect">
            <a:avLst/>
          </a:prstGeom>
        </p:spPr>
        <p:txBody>
          <a:bodyPr/>
          <a:lstStyle>
            <a:lvl1pPr marL="347663" indent="-347663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rgbClr val="7F7F7F"/>
              </a:buClr>
              <a:buFont typeface="Wingdings" pitchFamily="2" charset="2"/>
              <a:buChar char="§"/>
              <a:defRPr sz="30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35000" indent="-1730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rgbClr val="A6A6A6"/>
              </a:buClr>
              <a:buFont typeface="Arial" charset="0"/>
              <a:buChar char="•"/>
              <a:defRPr sz="26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22338" indent="-1730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rgbClr val="A6A6A6"/>
              </a:buClr>
              <a:buFont typeface="Wingdings" pitchFamily="2" charset="2"/>
              <a:buChar char="ü"/>
              <a:defRPr sz="2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09675" indent="-1730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rgbClr val="A6A6A6"/>
              </a:buClr>
              <a:buFont typeface="Arial" charset="0"/>
              <a:buChar char="-"/>
              <a:defRPr sz="20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97013" indent="-173038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rgbClr val="A6A6A6"/>
              </a:buClr>
              <a:buFont typeface="Times" pitchFamily="18" charset="0"/>
              <a:buChar char="•"/>
              <a:defRPr sz="18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954213" indent="-173038" algn="l" rtl="0" fontAlgn="base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chemeClr val="tx1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11413" indent="-173038" algn="l" rtl="0" fontAlgn="base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chemeClr val="tx1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68613" indent="-173038" algn="l" rtl="0" fontAlgn="base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chemeClr val="tx1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25813" indent="-173038" algn="l" rtl="0" fontAlgn="base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>
                <a:schemeClr val="tx1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7"/>
            </a:pPr>
            <a:r>
              <a:rPr kumimoji="0" lang="en-US" sz="1800" kern="0" dirty="0" err="1">
                <a:effectLst/>
              </a:rPr>
              <a:t>Aplikasi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Penjualan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Buku</a:t>
            </a:r>
            <a:r>
              <a:rPr kumimoji="0" lang="en-US" sz="1800" kern="0" dirty="0">
                <a:effectLst/>
              </a:rPr>
              <a:t> Online</a:t>
            </a:r>
          </a:p>
          <a:p>
            <a:pPr marL="457200" indent="-457200">
              <a:buFont typeface="+mj-lt"/>
              <a:buAutoNum type="arabicPeriod" startAt="7"/>
            </a:pPr>
            <a:r>
              <a:rPr kumimoji="0" lang="en-US" sz="1800" kern="0" dirty="0" err="1">
                <a:effectLst/>
              </a:rPr>
              <a:t>Aplikasi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Penjualan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Tiket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Kereta</a:t>
            </a:r>
            <a:r>
              <a:rPr kumimoji="0" lang="en-US" sz="1800" kern="0" dirty="0">
                <a:effectLst/>
              </a:rPr>
              <a:t> Online</a:t>
            </a:r>
          </a:p>
          <a:p>
            <a:pPr marL="457200" indent="-457200">
              <a:buFont typeface="+mj-lt"/>
              <a:buAutoNum type="arabicPeriod" startAt="7"/>
            </a:pPr>
            <a:r>
              <a:rPr kumimoji="0" lang="en-US" sz="1800" kern="0" dirty="0" err="1">
                <a:effectLst/>
              </a:rPr>
              <a:t>Aplikasi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Manajemen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Universitas</a:t>
            </a:r>
            <a:r>
              <a:rPr kumimoji="0" lang="en-US" sz="1800" kern="0" dirty="0">
                <a:effectLst/>
              </a:rPr>
              <a:t> Online</a:t>
            </a:r>
          </a:p>
          <a:p>
            <a:pPr marL="457200" indent="-457200">
              <a:buFont typeface="+mj-lt"/>
              <a:buAutoNum type="arabicPeriod" startAt="7"/>
            </a:pPr>
            <a:r>
              <a:rPr kumimoji="0" lang="sv-SE" sz="1800" kern="0" dirty="0">
                <a:solidFill>
                  <a:schemeClr val="bg1">
                    <a:lumMod val="85000"/>
                  </a:schemeClr>
                </a:solidFill>
                <a:effectLst/>
              </a:rPr>
              <a:t>Aplikasi Penjualan Laptop Online</a:t>
            </a:r>
          </a:p>
          <a:p>
            <a:pPr marL="457200" indent="-457200">
              <a:buFont typeface="+mj-lt"/>
              <a:buAutoNum type="arabicPeriod" startAt="7"/>
            </a:pPr>
            <a:r>
              <a:rPr kumimoji="0" lang="en-US" sz="1800" kern="0" dirty="0" err="1">
                <a:effectLst/>
              </a:rPr>
              <a:t>Aplikasi</a:t>
            </a:r>
            <a:r>
              <a:rPr kumimoji="0" lang="en-US" sz="1800" kern="0" dirty="0">
                <a:effectLst/>
              </a:rPr>
              <a:t> </a:t>
            </a:r>
            <a:r>
              <a:rPr kumimoji="0" lang="en-US" sz="1800" kern="0" dirty="0" err="1">
                <a:effectLst/>
              </a:rPr>
              <a:t>Perpustakaan</a:t>
            </a:r>
            <a:r>
              <a:rPr kumimoji="0" lang="en-US" sz="1800" kern="0" dirty="0">
                <a:effectLst/>
              </a:rPr>
              <a:t> Digital</a:t>
            </a:r>
          </a:p>
          <a:p>
            <a:pPr marL="457200" indent="-457200">
              <a:buFont typeface="+mj-lt"/>
              <a:buAutoNum type="arabicPeriod" startAt="7"/>
            </a:pPr>
            <a:r>
              <a:rPr kumimoji="0" lang="en-US" sz="1800" kern="0" dirty="0" err="1">
                <a:solidFill>
                  <a:schemeClr val="bg1">
                    <a:lumMod val="85000"/>
                  </a:schemeClr>
                </a:solidFill>
                <a:effectLst/>
              </a:rPr>
              <a:t>Aplikasi</a:t>
            </a:r>
            <a:r>
              <a:rPr kumimoji="0" lang="en-US" sz="1800" kern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kumimoji="0" lang="en-US" sz="1800" kern="0" dirty="0" err="1">
                <a:solidFill>
                  <a:schemeClr val="bg1">
                    <a:lumMod val="85000"/>
                  </a:schemeClr>
                </a:solidFill>
                <a:effectLst/>
              </a:rPr>
              <a:t>Pengelolaan</a:t>
            </a:r>
            <a:r>
              <a:rPr kumimoji="0" lang="en-US" sz="1800" kern="0" dirty="0">
                <a:solidFill>
                  <a:schemeClr val="bg1">
                    <a:lumMod val="85000"/>
                  </a:schemeClr>
                </a:solidFill>
                <a:effectLst/>
              </a:rPr>
              <a:t> Project Software</a:t>
            </a:r>
          </a:p>
          <a:p>
            <a:pPr marL="457200" indent="-457200">
              <a:buFont typeface="+mj-lt"/>
              <a:buAutoNum type="arabicPeriod" startAt="7"/>
            </a:pPr>
            <a:endParaRPr kumimoji="0" lang="en-US" sz="1800" kern="0" dirty="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13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3.3.4 </a:t>
            </a:r>
            <a:r>
              <a:rPr lang="id-ID" sz="4000" dirty="0"/>
              <a:t>Business </a:t>
            </a:r>
            <a:r>
              <a:rPr lang="id-ID" sz="4000" dirty="0" err="1"/>
              <a:t>Process</a:t>
            </a:r>
            <a:r>
              <a:rPr lang="id-ID" sz="4000" dirty="0"/>
              <a:t> </a:t>
            </a:r>
            <a:r>
              <a:rPr lang="en-US" sz="4000" dirty="0"/>
              <a:t>Modeling</a:t>
            </a:r>
            <a:endParaRPr lang="id-ID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id-ID" dirty="0" err="1"/>
              <a:t>Activity</a:t>
            </a:r>
            <a:r>
              <a:rPr lang="id-ID" dirty="0"/>
              <a:t> Diagram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id-ID" dirty="0"/>
              <a:t>Business </a:t>
            </a:r>
            <a:r>
              <a:rPr lang="id-ID" dirty="0" err="1"/>
              <a:t>Process</a:t>
            </a:r>
            <a:r>
              <a:rPr lang="id-ID" dirty="0"/>
              <a:t> Model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Notation</a:t>
            </a:r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83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763000" cy="5638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sz="2600" dirty="0">
                <a:solidFill>
                  <a:srgbClr val="C00000"/>
                </a:solidFill>
              </a:rPr>
              <a:t>System Analysis</a:t>
            </a:r>
          </a:p>
          <a:p>
            <a:pPr marL="744537" lvl="1" indent="-457200">
              <a:buFont typeface="+mj-lt"/>
              <a:buAutoNum type="arabicPeriod"/>
            </a:pPr>
            <a:r>
              <a:rPr lang="id-ID" sz="2000" dirty="0"/>
              <a:t>Business Process Identification</a:t>
            </a:r>
          </a:p>
          <a:p>
            <a:pPr marL="860425" lvl="2" indent="-285750"/>
            <a:r>
              <a:rPr lang="id-ID" sz="1800" b="1" dirty="0"/>
              <a:t>Use Case Diagram</a:t>
            </a:r>
          </a:p>
          <a:p>
            <a:pPr marL="744537" lvl="1" indent="-457200">
              <a:buFont typeface="+mj-lt"/>
              <a:buAutoNum type="arabicPeriod"/>
            </a:pPr>
            <a:r>
              <a:rPr lang="id-ID" sz="2000" dirty="0"/>
              <a:t>Business Process Modeling</a:t>
            </a:r>
          </a:p>
          <a:p>
            <a:pPr marL="860425" lvl="2" indent="-285750"/>
            <a:r>
              <a:rPr lang="id-ID" sz="1800" b="1" dirty="0"/>
              <a:t>Activity Diagram </a:t>
            </a:r>
            <a:r>
              <a:rPr lang="id-ID" sz="1800" dirty="0"/>
              <a:t>or Business Process Modeling Notation (BPMN)</a:t>
            </a:r>
          </a:p>
          <a:p>
            <a:pPr marL="744537" lvl="1" indent="-457200">
              <a:buFont typeface="+mj-lt"/>
              <a:buAutoNum type="arabicPeriod"/>
            </a:pPr>
            <a:r>
              <a:rPr lang="id-ID" sz="2000" dirty="0"/>
              <a:t>Business Process Realization</a:t>
            </a:r>
          </a:p>
          <a:p>
            <a:pPr marL="860425" lvl="2" indent="-285750"/>
            <a:r>
              <a:rPr lang="id-ID" sz="1800" b="1" dirty="0" err="1"/>
              <a:t>Sequence</a:t>
            </a:r>
            <a:r>
              <a:rPr lang="id-ID" sz="1800" b="1" dirty="0"/>
              <a:t> Diagram</a:t>
            </a:r>
            <a:r>
              <a:rPr lang="en-US" sz="1800" b="1" dirty="0"/>
              <a:t> </a:t>
            </a:r>
            <a:r>
              <a:rPr lang="id-ID" sz="1400" dirty="0"/>
              <a:t>(Buat untuk setiap use case dengan menggunakan pola </a:t>
            </a:r>
            <a:r>
              <a:rPr lang="id-ID" sz="1400" dirty="0">
                <a:solidFill>
                  <a:srgbClr val="0070C0"/>
                </a:solidFill>
              </a:rPr>
              <a:t>Boundary</a:t>
            </a:r>
            <a:r>
              <a:rPr lang="id-ID" sz="1400" dirty="0"/>
              <a:t>-</a:t>
            </a:r>
            <a:r>
              <a:rPr lang="id-ID" sz="1400" dirty="0">
                <a:solidFill>
                  <a:srgbClr val="FFC000"/>
                </a:solidFill>
              </a:rPr>
              <a:t>Control</a:t>
            </a:r>
            <a:r>
              <a:rPr lang="id-ID" sz="1400" dirty="0"/>
              <a:t>-</a:t>
            </a:r>
            <a:r>
              <a:rPr lang="id-ID" sz="1400" dirty="0">
                <a:solidFill>
                  <a:srgbClr val="00B050"/>
                </a:solidFill>
              </a:rPr>
              <a:t>Entity</a:t>
            </a:r>
            <a:r>
              <a:rPr lang="id-ID" sz="1400" dirty="0"/>
              <a:t>)</a:t>
            </a:r>
          </a:p>
          <a:p>
            <a:pPr marL="574675" lvl="2" indent="0">
              <a:buNone/>
            </a:pPr>
            <a:endParaRPr lang="id-ID" sz="1200" dirty="0"/>
          </a:p>
          <a:p>
            <a:pPr marL="514350" indent="-514350">
              <a:buFont typeface="+mj-lt"/>
              <a:buAutoNum type="arabicPeriod"/>
            </a:pPr>
            <a:r>
              <a:rPr lang="id-ID" sz="2600" dirty="0">
                <a:solidFill>
                  <a:srgbClr val="C00000"/>
                </a:solidFill>
              </a:rPr>
              <a:t>System Design</a:t>
            </a:r>
          </a:p>
          <a:p>
            <a:pPr marL="744537" lvl="1" indent="-457200">
              <a:buFont typeface="+mj-lt"/>
              <a:buAutoNum type="arabicPeriod"/>
            </a:pPr>
            <a:r>
              <a:rPr lang="id-ID" sz="2000" dirty="0"/>
              <a:t>Program Design</a:t>
            </a:r>
          </a:p>
          <a:p>
            <a:pPr marL="917575" lvl="2" indent="-342900">
              <a:buFont typeface="+mj-lt"/>
              <a:buAutoNum type="arabicPeriod"/>
            </a:pPr>
            <a:r>
              <a:rPr lang="id-ID" sz="1800" b="1" dirty="0" err="1"/>
              <a:t>Class</a:t>
            </a:r>
            <a:r>
              <a:rPr lang="id-ID" sz="1800" b="1" dirty="0"/>
              <a:t> Diagram</a:t>
            </a:r>
            <a:r>
              <a:rPr lang="en-US" sz="800" b="1" dirty="0"/>
              <a:t>    </a:t>
            </a:r>
            <a:r>
              <a:rPr lang="id-ID" sz="1400" dirty="0"/>
              <a:t>(Gabungkan </a:t>
            </a:r>
            <a:r>
              <a:rPr lang="id-ID" sz="1400" dirty="0">
                <a:solidFill>
                  <a:srgbClr val="0070C0"/>
                </a:solidFill>
              </a:rPr>
              <a:t>Boundary</a:t>
            </a:r>
            <a:r>
              <a:rPr lang="id-ID" sz="1400" dirty="0"/>
              <a:t>-</a:t>
            </a:r>
            <a:r>
              <a:rPr lang="id-ID" sz="1400" dirty="0">
                <a:solidFill>
                  <a:srgbClr val="FFC000"/>
                </a:solidFill>
              </a:rPr>
              <a:t>Control</a:t>
            </a:r>
            <a:r>
              <a:rPr lang="id-ID" sz="1400" dirty="0"/>
              <a:t>-</a:t>
            </a:r>
            <a:r>
              <a:rPr lang="id-ID" sz="1400" dirty="0">
                <a:solidFill>
                  <a:srgbClr val="00B050"/>
                </a:solidFill>
              </a:rPr>
              <a:t>Entity</a:t>
            </a:r>
            <a:r>
              <a:rPr lang="id-ID" sz="1400" dirty="0"/>
              <a:t> Class dan susun story dari sistem yang dibangun)</a:t>
            </a:r>
          </a:p>
          <a:p>
            <a:pPr marL="917575" lvl="2" indent="-342900">
              <a:buFont typeface="+mj-lt"/>
              <a:buAutoNum type="arabicPeriod"/>
            </a:pPr>
            <a:r>
              <a:rPr lang="id-ID" sz="1800" b="1" dirty="0" err="1"/>
              <a:t>Package</a:t>
            </a:r>
            <a:r>
              <a:rPr lang="id-ID" sz="1800" b="1" dirty="0"/>
              <a:t> Diagram</a:t>
            </a:r>
            <a:r>
              <a:rPr lang="en-US" sz="1800" b="1" dirty="0"/>
              <a:t>   </a:t>
            </a:r>
            <a:r>
              <a:rPr lang="id-ID" sz="1600" b="1" dirty="0"/>
              <a:t> </a:t>
            </a:r>
            <a:r>
              <a:rPr lang="id-ID" sz="1400" dirty="0"/>
              <a:t>(Gabungan class yang sesuai, boleh menggunakan pola B-C-E)</a:t>
            </a:r>
          </a:p>
          <a:p>
            <a:pPr marL="917575" lvl="2" indent="-342900">
              <a:buFont typeface="+mj-lt"/>
              <a:buAutoNum type="arabicPeriod"/>
            </a:pPr>
            <a:r>
              <a:rPr lang="id-ID" sz="1800" b="1" dirty="0" err="1"/>
              <a:t>Deployment</a:t>
            </a:r>
            <a:r>
              <a:rPr lang="id-ID" sz="1800" b="1" dirty="0"/>
              <a:t> Diagram</a:t>
            </a:r>
            <a:r>
              <a:rPr lang="id-ID" sz="1600" b="1" dirty="0"/>
              <a:t> </a:t>
            </a:r>
            <a:r>
              <a:rPr lang="en-US" sz="1600" b="1" dirty="0"/>
              <a:t>   </a:t>
            </a:r>
            <a:r>
              <a:rPr lang="id-ID" sz="1400" dirty="0"/>
              <a:t>(arsitektur software dari sistem yang dibangun)</a:t>
            </a:r>
          </a:p>
          <a:p>
            <a:pPr marL="801687" lvl="1" indent="-514350">
              <a:buFont typeface="+mj-lt"/>
              <a:buAutoNum type="arabicPeriod"/>
            </a:pPr>
            <a:r>
              <a:rPr lang="id-ID" sz="2000" b="1" dirty="0"/>
              <a:t>User Interface </a:t>
            </a:r>
            <a:r>
              <a:rPr lang="id-ID" sz="2000" b="1" dirty="0" err="1"/>
              <a:t>Design</a:t>
            </a:r>
            <a:r>
              <a:rPr lang="id-ID" sz="2000" b="1" dirty="0"/>
              <a:t> </a:t>
            </a:r>
            <a:r>
              <a:rPr lang="en-US" sz="2000" b="1" dirty="0"/>
              <a:t>  </a:t>
            </a:r>
            <a:r>
              <a:rPr lang="id-ID" sz="1400" dirty="0"/>
              <a:t>(Buat UI design dari </a:t>
            </a:r>
            <a:r>
              <a:rPr lang="id-ID" sz="1400" dirty="0">
                <a:solidFill>
                  <a:srgbClr val="0070C0"/>
                </a:solidFill>
              </a:rPr>
              <a:t>Boundary Class)</a:t>
            </a:r>
          </a:p>
          <a:p>
            <a:pPr marL="801687" lvl="1" indent="-514350">
              <a:buFont typeface="+mj-lt"/>
              <a:buAutoNum type="arabicPeriod"/>
            </a:pPr>
            <a:r>
              <a:rPr lang="id-ID" sz="2000" b="1" dirty="0"/>
              <a:t>Entity-Relationship Model</a:t>
            </a:r>
            <a:r>
              <a:rPr lang="id-ID" sz="1200" b="1" dirty="0"/>
              <a:t>  </a:t>
            </a:r>
            <a:r>
              <a:rPr lang="en-US" sz="1200" b="1" dirty="0"/>
              <a:t>    </a:t>
            </a:r>
            <a:r>
              <a:rPr lang="id-ID" sz="1400" dirty="0"/>
              <a:t>(Buat ER diagram dari </a:t>
            </a:r>
            <a:r>
              <a:rPr lang="id-ID" sz="1400" dirty="0">
                <a:solidFill>
                  <a:srgbClr val="00B050"/>
                </a:solidFill>
              </a:rPr>
              <a:t>Entity Class)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/>
              <a:t>System Analysis and Design with 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35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Business Process Modeling with Activity Diagrams</a:t>
            </a:r>
            <a:endParaRPr lang="id-ID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31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0"/>
            <a:ext cx="8501495" cy="593246"/>
          </a:xfrm>
        </p:spPr>
        <p:txBody>
          <a:bodyPr>
            <a:normAutofit/>
          </a:bodyPr>
          <a:lstStyle/>
          <a:p>
            <a:r>
              <a:rPr lang="en-US" sz="2800" dirty="0"/>
              <a:t>Activity Diagram</a:t>
            </a:r>
            <a:r>
              <a:rPr lang="id-ID" sz="2800" dirty="0"/>
              <a:t> </a:t>
            </a:r>
            <a:r>
              <a:rPr lang="id-ID" sz="2800" dirty="0" err="1"/>
              <a:t>Syntax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2500" t="12223" r="21667" b="8889"/>
          <a:stretch/>
        </p:blipFill>
        <p:spPr>
          <a:xfrm>
            <a:off x="1524000" y="457200"/>
            <a:ext cx="6140020" cy="650658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78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Activity Diagram Example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3485" t="11111" r="19848" b="12223"/>
          <a:stretch/>
        </p:blipFill>
        <p:spPr>
          <a:xfrm>
            <a:off x="1828800" y="664589"/>
            <a:ext cx="6019800" cy="610832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88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0" indent="-6858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sz="3600" dirty="0"/>
              <a:t>Set the context or </a:t>
            </a:r>
            <a:r>
              <a:rPr lang="en-US" sz="3600" dirty="0">
                <a:solidFill>
                  <a:srgbClr val="C00000"/>
                </a:solidFill>
              </a:rPr>
              <a:t>scope of the activity </a:t>
            </a:r>
            <a:r>
              <a:rPr lang="en-US" sz="3600" dirty="0"/>
              <a:t>being modeled</a:t>
            </a:r>
          </a:p>
          <a:p>
            <a:pPr marL="685800" indent="-6858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sz="3600" dirty="0"/>
              <a:t>Identify the activities and  </a:t>
            </a:r>
            <a:r>
              <a:rPr lang="en-US" sz="3600" dirty="0">
                <a:solidFill>
                  <a:srgbClr val="C00000"/>
                </a:solidFill>
              </a:rPr>
              <a:t>control/object flows</a:t>
            </a:r>
            <a:r>
              <a:rPr lang="en-US" sz="3600" dirty="0"/>
              <a:t> between activities</a:t>
            </a:r>
          </a:p>
          <a:p>
            <a:pPr marL="685800" indent="-6858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sz="3600" dirty="0"/>
              <a:t>Identify any </a:t>
            </a:r>
            <a:r>
              <a:rPr lang="en-US" sz="3600" dirty="0">
                <a:solidFill>
                  <a:srgbClr val="C00000"/>
                </a:solidFill>
              </a:rPr>
              <a:t>decisions</a:t>
            </a:r>
            <a:r>
              <a:rPr lang="en-US" sz="3600" dirty="0"/>
              <a:t> made</a:t>
            </a:r>
          </a:p>
          <a:p>
            <a:pPr marL="685800" indent="-6858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sz="3600" dirty="0"/>
              <a:t>Look for opportunities for </a:t>
            </a:r>
            <a:r>
              <a:rPr lang="en-US" sz="3600" dirty="0">
                <a:solidFill>
                  <a:srgbClr val="C00000"/>
                </a:solidFill>
              </a:rPr>
              <a:t>parallelism</a:t>
            </a:r>
          </a:p>
          <a:p>
            <a:pPr marL="685800" indent="-685800" eaLnBrk="1" hangingPunct="1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en-US" sz="3600" dirty="0"/>
              <a:t>Draw the diagram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Creating Activity Diagrams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50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f6ea97991c93dc6773321cbbf4f599cf1eeb9b6"/>
  <p:tag name="ISPRING_RESOURCE_PATHS_HASH_PRESENTER" val="b452324a798e354c303a1aac7cdd831537e5272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69F15BC3-84C7-4058-BFD7-1A45576288AD}"/>
  <p:tag name="GENSWF_ADVANCE_TIME" val="6.001"/>
  <p:tag name="TIMING" val="|0.001|1|1|1|1|1|1"/>
  <p:tag name="ISPRING_CUSTOM_TIMING_USED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9060D777-F577-45BD-A0FE-5AF50943CA7B}"/>
  <p:tag name="GENSWF_ADVANCE_TIME" val="5"/>
  <p:tag name="TIMING" val="|5"/>
  <p:tag name="ISPRING_CUSTOM_TIMING_USED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99C72F9C-6335-4DBA-85B6-1289C475033E}"/>
  <p:tag name="GENSWF_ADVANCE_TIME" val="0.001"/>
  <p:tag name="TIMING" val="|0.001"/>
  <p:tag name="ISPRING_CUSTOM_TIMING_USED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C56B4E25-84C2-4D58-98E0-B13784D97131}"/>
  <p:tag name="GENSWF_ADVANCE_TIME" val="0.001"/>
  <p:tag name="TIMING" val="|0.001"/>
  <p:tag name="ISPRING_CUSTOM_TIMING_USED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0F727D56-49A9-4BFA-9532-122130B8183C}"/>
  <p:tag name="GENSWF_ADVANCE_TIME" val="0.001"/>
  <p:tag name="TIMING" val="|0.001"/>
  <p:tag name="ISPRING_CUSTOM_TIMING_US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D4C24AC3-1534-4DC6-A0AC-D905034A1E7F}"/>
  <p:tag name="GENSWF_ADVANCE_TIME" val="5"/>
  <p:tag name="TIMING" val="|5"/>
  <p:tag name="ISPRING_CUSTOM_TIMING_USED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1BDA0683-85CB-4AB4-B46E-4FB32054289A}"/>
  <p:tag name="GENSWF_ADVANCE_TIME" val="0.001"/>
  <p:tag name="TIMING" val="|0.001"/>
  <p:tag name="ISPRING_CUSTOM_TIMING_USED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7A8CB4B8-54C4-4B34-B008-F1CD27E86463}"/>
  <p:tag name="GENSWF_ADVANCE_TIME" val="0.001"/>
  <p:tag name="TIMING" val="|0.001"/>
  <p:tag name="ISPRING_CUSTOM_TIMING_USED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E46744AC-573F-4F31-AAC4-91442E91418F}"/>
  <p:tag name="GENSWF_ADVANCE_TIME" val="0.001"/>
  <p:tag name="TIMING" val="|0.001"/>
  <p:tag name="ISPRING_CUSTOM_TIMING_USED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201B0470-9705-412C-89F0-95DCCF4A9F79}"/>
  <p:tag name="GENSWF_ADVANCE_TIME" val="0.001"/>
  <p:tag name="TIMING" val="|0.001"/>
  <p:tag name="ISPRING_CUSTOM_TIMING_USED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97378BBB-FA17-4FB3-BC47-A1B7EDEAACB9}"/>
  <p:tag name="GENSWF_ADVANCE_TIME" val="0.001"/>
  <p:tag name="TIMING" val="|0.001"/>
  <p:tag name="ISPRING_CUSTOM_TIMING_USED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9A4246F1-EBA1-43E1-B693-BADAC035B7B7}"/>
  <p:tag name="GENSWF_ADVANCE_TIME" val="0.001"/>
  <p:tag name="TIMING" val="|0.001"/>
  <p:tag name="ISPRING_CUSTOM_TIMING_USED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EB188E1B-B5B1-4FA4-A7D1-4292FD5CD9EE}"/>
  <p:tag name="GENSWF_ADVANCE_TIME" val="0.001"/>
  <p:tag name="TIMING" val="|0.001"/>
  <p:tag name="ISPRING_CUSTOM_TIMING_USED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5587611E-7C78-4161-AC6C-71A97A089A13}"/>
  <p:tag name="GENSWF_ADVANCE_TIME" val="5"/>
  <p:tag name="TIMING" val="|5"/>
  <p:tag name="ISPRING_CUSTOM_TIMING_USED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CF0901DA-4A7A-42BF-8644-4169EFB5FE84}"/>
  <p:tag name="GENSWF_ADVANCE_TIME" val="5"/>
  <p:tag name="TIMING" val="|5"/>
  <p:tag name="ISPRING_CUSTOM_TIMING_USED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7C33B1C2-5E1B-413A-8865-23F2D88DC008}"/>
  <p:tag name="GENSWF_ADVANCE_TIME" val="0.001"/>
  <p:tag name="TIMING" val="|0.001"/>
  <p:tag name="ISPRING_CUSTOM_TIMING_USED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ISPRING_SLIDE_ID" val="{DF05C9A8-CD4B-44D9-B032-D3A7FDD12DB4}"/>
  <p:tag name="GENSWF_ADVANCE_TIME" val="5.16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Instructor"/>
</p:tagLst>
</file>

<file path=ppt/theme/theme1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64273</TotalTime>
  <Words>5725</Words>
  <Application>Microsoft Office PowerPoint</Application>
  <PresentationFormat>On-screen Show (4:3)</PresentationFormat>
  <Paragraphs>1274</Paragraphs>
  <Slides>167</Slides>
  <Notes>33</Notes>
  <HiddenSlides>5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167</vt:i4>
      </vt:variant>
    </vt:vector>
  </HeadingPairs>
  <TitlesOfParts>
    <vt:vector size="178" baseType="lpstr">
      <vt:lpstr>Arial</vt:lpstr>
      <vt:lpstr>Arial Narror</vt:lpstr>
      <vt:lpstr>Calibri</vt:lpstr>
      <vt:lpstr>Calibri Light</vt:lpstr>
      <vt:lpstr>Constantia</vt:lpstr>
      <vt:lpstr>Monotype Sorts</vt:lpstr>
      <vt:lpstr>Tahoma</vt:lpstr>
      <vt:lpstr>Times New Roman</vt:lpstr>
      <vt:lpstr>Verdana</vt:lpstr>
      <vt:lpstr>Wingdings</vt:lpstr>
      <vt:lpstr>2_Office Theme</vt:lpstr>
      <vt:lpstr>Systems Analysis and Design 3. System Analysis</vt:lpstr>
      <vt:lpstr>Romi Satria Wahono</vt:lpstr>
      <vt:lpstr>Course Outline</vt:lpstr>
      <vt:lpstr>3. System Analysis</vt:lpstr>
      <vt:lpstr>Recap</vt:lpstr>
      <vt:lpstr>SDLC and Deliverables</vt:lpstr>
      <vt:lpstr>3.1 Requirement Gathering</vt:lpstr>
      <vt:lpstr>Boehm’s First Law</vt:lpstr>
      <vt:lpstr>What is a Requirement</vt:lpstr>
      <vt:lpstr>1. Functional Requirement</vt:lpstr>
      <vt:lpstr>2. Nonfunctional Requirements</vt:lpstr>
      <vt:lpstr>PowerPoint Presentation</vt:lpstr>
      <vt:lpstr>Requirement Gathering Methods</vt:lpstr>
      <vt:lpstr>1. Document Analysis</vt:lpstr>
      <vt:lpstr>2. Interviews</vt:lpstr>
      <vt:lpstr>3. Joint Application Design (JAD)</vt:lpstr>
      <vt:lpstr>JAD Meeting Room</vt:lpstr>
      <vt:lpstr>4. Questionnaire</vt:lpstr>
      <vt:lpstr>5. Observation</vt:lpstr>
      <vt:lpstr>Selecting the Appropriate Techniques</vt:lpstr>
      <vt:lpstr>3.2 Business Process Analysis</vt:lpstr>
      <vt:lpstr>Business Process Analysis Strategies</vt:lpstr>
      <vt:lpstr>Strategy Comparation</vt:lpstr>
      <vt:lpstr>Barriers to Requirements Elicitation</vt:lpstr>
      <vt:lpstr>The "Yes, But" Syndrome</vt:lpstr>
      <vt:lpstr>The "Undiscovered Ruins" Syndrome</vt:lpstr>
      <vt:lpstr>The "User and the Developer" Syndrome</vt:lpstr>
      <vt:lpstr>The "User and the Developer" Syndrome</vt:lpstr>
      <vt:lpstr>Key Points</vt:lpstr>
      <vt:lpstr>3.3 Analysis and Design</vt:lpstr>
      <vt:lpstr>Analysis Design Paradigm and Diagrams</vt:lpstr>
      <vt:lpstr>3.3.1 Unified Modeling Language (UML)</vt:lpstr>
      <vt:lpstr>Sejarah UML</vt:lpstr>
      <vt:lpstr>Sejarah UML</vt:lpstr>
      <vt:lpstr>What is the UML?</vt:lpstr>
      <vt:lpstr>The Triangle of Success in Software Dev.</vt:lpstr>
      <vt:lpstr>UML Tools</vt:lpstr>
      <vt:lpstr>UML 2.0 Diagrams</vt:lpstr>
      <vt:lpstr>UML 2.0 Diagram</vt:lpstr>
      <vt:lpstr>UML Structure Diagrams</vt:lpstr>
      <vt:lpstr>Structure Diagrams</vt:lpstr>
      <vt:lpstr>Structure Diagrams</vt:lpstr>
      <vt:lpstr>UML Behavior Diagrams</vt:lpstr>
      <vt:lpstr>Behavior Diagrams</vt:lpstr>
      <vt:lpstr>Behavior Diagrams</vt:lpstr>
      <vt:lpstr>UML Problems</vt:lpstr>
      <vt:lpstr>UML Process (EA Sparx)</vt:lpstr>
      <vt:lpstr>UML Process (EA Sparx)</vt:lpstr>
      <vt:lpstr>UML Process (Kendal, 2011)</vt:lpstr>
      <vt:lpstr>PowerPoint Presentation</vt:lpstr>
      <vt:lpstr>UML Process (Barclay, 2004)</vt:lpstr>
      <vt:lpstr>System Analysis and Design with UML</vt:lpstr>
      <vt:lpstr>SDLC and Deliverables</vt:lpstr>
      <vt:lpstr>3.3.2 Case Study: ATM System</vt:lpstr>
      <vt:lpstr>ATM System</vt:lpstr>
      <vt:lpstr>ATM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Analysis and Design with UML</vt:lpstr>
      <vt:lpstr>3.3.3 Business Process Identification</vt:lpstr>
      <vt:lpstr>Use Case Diagrams</vt:lpstr>
      <vt:lpstr>Use Case Diagram Syntax</vt:lpstr>
      <vt:lpstr>Use Case</vt:lpstr>
      <vt:lpstr>System Boundary</vt:lpstr>
      <vt:lpstr>Actor</vt:lpstr>
      <vt:lpstr>Association Relationship</vt:lpstr>
      <vt:lpstr>Extends Relationship</vt:lpstr>
      <vt:lpstr>Include Relationship</vt:lpstr>
      <vt:lpstr>Generalization Relationship</vt:lpstr>
      <vt:lpstr>Use Case Diagram for Appointment System</vt:lpstr>
      <vt:lpstr>Use Case Diagram with Specialized Actor</vt:lpstr>
      <vt:lpstr>Extend and Include Relationships</vt:lpstr>
      <vt:lpstr>Sistem Konsultasi Dokter Rumah Sakit</vt:lpstr>
      <vt:lpstr>Studi Kasus: ATM System</vt:lpstr>
      <vt:lpstr>Use Case Diagram (versi Sederhana)</vt:lpstr>
      <vt:lpstr>Use Case Diagram (versi include dan extends)</vt:lpstr>
      <vt:lpstr>ERP Perbankan (Sistem Lebih Kompleks)</vt:lpstr>
      <vt:lpstr>Use Case Diagram (Versi Normal)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Exercise: Business Process Identification</vt:lpstr>
      <vt:lpstr>Exercise: Systems Analysis and Design</vt:lpstr>
      <vt:lpstr>3.3.4 Business Process Modeling</vt:lpstr>
      <vt:lpstr>System Analysis and Design with UML</vt:lpstr>
      <vt:lpstr>Business Process Modeling with Activity Diagrams</vt:lpstr>
      <vt:lpstr>Activity Diagram Syntax</vt:lpstr>
      <vt:lpstr>Activity Diagram Example</vt:lpstr>
      <vt:lpstr>Creating Activity Diagrams</vt:lpstr>
      <vt:lpstr>Business Process Modeling with BPMN</vt:lpstr>
      <vt:lpstr>PowerPoint Presentation</vt:lpstr>
      <vt:lpstr>PowerPoint Presentation</vt:lpstr>
      <vt:lpstr>PowerPoint Presentation</vt:lpstr>
      <vt:lpstr>PowerPoint Presentation</vt:lpstr>
      <vt:lpstr>Credit Application</vt:lpstr>
      <vt:lpstr>Purchase Request</vt:lpstr>
      <vt:lpstr>Shipment Process of a Hardware Retailer</vt:lpstr>
      <vt:lpstr>The Pizza Collaboration</vt:lpstr>
      <vt:lpstr>Order Fulfillment and Procurement</vt:lpstr>
      <vt:lpstr>Studi Kasus: ATM System</vt:lpstr>
      <vt:lpstr>Use Case Diagram</vt:lpstr>
      <vt:lpstr>Activity Diagram: Memasukkan Kartu</vt:lpstr>
      <vt:lpstr>Activity Diagram: Memasukkan PIN</vt:lpstr>
      <vt:lpstr>Activity Diagram: Mengecek Saldo</vt:lpstr>
      <vt:lpstr>Activity Diagram: Mengambil Uang</vt:lpstr>
      <vt:lpstr>Activity Diagram: Mengirim Uang</vt:lpstr>
      <vt:lpstr>Activity Diagram: Mengupdate Informasi Kotak Deposit</vt:lpstr>
      <vt:lpstr>Activity Diagram: Keluar Sistem</vt:lpstr>
      <vt:lpstr>Exercise: Business Process Modeling</vt:lpstr>
      <vt:lpstr>Exercise: Systems Analysis and Design</vt:lpstr>
      <vt:lpstr>3.3.5 Business Process Realization</vt:lpstr>
      <vt:lpstr>System Analysis and Design with UML</vt:lpstr>
      <vt:lpstr>Sequence Diagram Syntax</vt:lpstr>
      <vt:lpstr>Sequence Diagram</vt:lpstr>
      <vt:lpstr>Jenis Class</vt:lpstr>
      <vt:lpstr>Studi Kasus: ATM System</vt:lpstr>
      <vt:lpstr>Sequence Diagram: Memasukkan Kartu</vt:lpstr>
      <vt:lpstr>Sequence Diagram: Memasukkan PIN</vt:lpstr>
      <vt:lpstr>Sequence Diagram: Mengecek Saldo</vt:lpstr>
      <vt:lpstr>Sequence Diagram: Mengambil Uang</vt:lpstr>
      <vt:lpstr>Sequence Diagram: Mengirim Uang</vt:lpstr>
      <vt:lpstr>Sequence Diagram: Mengupdate Informasi Kotak Deposit</vt:lpstr>
      <vt:lpstr>Sequence Diagram: Keluar Sistem</vt:lpstr>
      <vt:lpstr>Exercise: System Analysis untuk System Request</vt:lpstr>
      <vt:lpstr>Exercise: Systems Analysis and Design</vt:lpstr>
      <vt:lpstr>Rangkuman Studi Kasus Sistem ATM</vt:lpstr>
      <vt:lpstr>SDLC and Deliverables</vt:lpstr>
      <vt:lpstr>Planning (System Proposal)</vt:lpstr>
      <vt:lpstr>PowerPoint Presentation</vt:lpstr>
      <vt:lpstr>PowerPoint Presentation</vt:lpstr>
      <vt:lpstr>PowerPoint Presentation</vt:lpstr>
      <vt:lpstr>PowerPoint Presentation</vt:lpstr>
      <vt:lpstr>System Analysis and Design with UML</vt:lpstr>
      <vt:lpstr>Use Case Diagram</vt:lpstr>
      <vt:lpstr>Activity Diagram: Memasukkan Kartu</vt:lpstr>
      <vt:lpstr>Activity Diagram: Memasukkan PIN</vt:lpstr>
      <vt:lpstr>Activity Diagram: Mengecek Saldo</vt:lpstr>
      <vt:lpstr>Activity Diagram: Mengambil Uang</vt:lpstr>
      <vt:lpstr>Activity Diagram: Mengirim Uang</vt:lpstr>
      <vt:lpstr>Activity Diagram: Mengupdate Informasi Kotak Deposit</vt:lpstr>
      <vt:lpstr>Activity Diagram: Keluar Sistem</vt:lpstr>
      <vt:lpstr>Sequence Diagram: Memasukkan Kartu</vt:lpstr>
      <vt:lpstr>Type of Class</vt:lpstr>
      <vt:lpstr>Sequence Diagram: Memasukkan PIN</vt:lpstr>
      <vt:lpstr>Sequence Diagram: Mengecek Saldo</vt:lpstr>
      <vt:lpstr>Sequence Diagram: Mengambil Uang</vt:lpstr>
      <vt:lpstr>Sequence Diagram: Mengirim Uang</vt:lpstr>
      <vt:lpstr>Sequence Diagram: Mengupdate Informasi Kotak Deposit</vt:lpstr>
      <vt:lpstr>Sequence Diagram: Keluar Sistem</vt:lpstr>
      <vt:lpstr>Class Diagram</vt:lpstr>
      <vt:lpstr>Deployment Diagram (3 Tier)</vt:lpstr>
      <vt:lpstr>Data Model</vt:lpstr>
      <vt:lpstr>User Interface Design</vt:lpstr>
      <vt:lpstr>User Interface Design (Sparx EA)</vt:lpstr>
      <vt:lpstr>User Interface Design (Netbeans)</vt:lpstr>
      <vt:lpstr>Catatan Review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romi-jsai2000-presentation</dc:title>
  <dc:creator>Romi Satria Wahono</dc:creator>
  <cp:lastModifiedBy>Elkin</cp:lastModifiedBy>
  <cp:revision>5246</cp:revision>
  <cp:lastPrinted>1601-01-01T00:00:00Z</cp:lastPrinted>
  <dcterms:created xsi:type="dcterms:W3CDTF">1601-01-01T00:00:00Z</dcterms:created>
  <dcterms:modified xsi:type="dcterms:W3CDTF">2020-04-01T12:22:59Z</dcterms:modified>
</cp:coreProperties>
</file>